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16" r:id="rId2"/>
    <p:sldMasterId id="2147483672" r:id="rId3"/>
    <p:sldMasterId id="2147483780" r:id="rId4"/>
    <p:sldMasterId id="2147483804" r:id="rId5"/>
  </p:sldMasterIdLst>
  <p:notesMasterIdLst>
    <p:notesMasterId r:id="rId18"/>
  </p:notesMasterIdLst>
  <p:handoutMasterIdLst>
    <p:handoutMasterId r:id="rId19"/>
  </p:handoutMasterIdLst>
  <p:sldIdLst>
    <p:sldId id="258" r:id="rId6"/>
    <p:sldId id="271" r:id="rId7"/>
    <p:sldId id="293" r:id="rId8"/>
    <p:sldId id="312" r:id="rId9"/>
    <p:sldId id="314" r:id="rId10"/>
    <p:sldId id="296" r:id="rId11"/>
    <p:sldId id="315" r:id="rId12"/>
    <p:sldId id="300" r:id="rId13"/>
    <p:sldId id="316" r:id="rId14"/>
    <p:sldId id="297" r:id="rId15"/>
    <p:sldId id="311" r:id="rId16"/>
    <p:sldId id="30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lton Sears" initials="" lastIdx="5" clrIdx="0"/>
  <p:cmAuthor id="1" name="Cheryl Gorman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B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49"/>
    <p:restoredTop sz="77140" autoAdjust="0"/>
  </p:normalViewPr>
  <p:slideViewPr>
    <p:cSldViewPr>
      <p:cViewPr varScale="1">
        <p:scale>
          <a:sx n="56" d="100"/>
          <a:sy n="56" d="100"/>
        </p:scale>
        <p:origin x="192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94F06-4EA4-9346-9CB2-389F7AF80E0E}" type="datetimeFigureOut">
              <a:rPr lang="en-US" smtClean="0"/>
              <a:pPr/>
              <a:t>5/11/17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525C6-DCFD-A54A-B499-F1C904EEB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18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F4B80-A2CE-48DF-A181-26C91F7E15F5}" type="datetimeFigureOut">
              <a:rPr lang="en-US" smtClean="0"/>
              <a:pPr/>
              <a:t>5/11/17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A2A9D-AEE4-48A9-B376-61E00C7BA6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5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A2A9D-AEE4-48A9-B376-61E00C7BA6F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49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A2A9D-AEE4-48A9-B376-61E00C7BA6F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39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A2A9D-AEE4-48A9-B376-61E00C7BA6F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08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A2A9D-AEE4-48A9-B376-61E00C7BA6F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5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A2A9D-AEE4-48A9-B376-61E00C7BA6F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9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A2A9D-AEE4-48A9-B376-61E00C7BA6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13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A2A9D-AEE4-48A9-B376-61E00C7BA6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1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A2A9D-AEE4-48A9-B376-61E00C7BA6F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A2A9D-AEE4-48A9-B376-61E00C7BA6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39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A2A9D-AEE4-48A9-B376-61E00C7BA6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84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A2A9D-AEE4-48A9-B376-61E00C7BA6F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56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A2A9D-AEE4-48A9-B376-61E00C7BA6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0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E4C29-5B3D-094C-B3AF-BAD3E148D5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77414-954C-409A-B012-98E9E9FE8D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7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BA820-80A5-9D45-AE00-A18CEE0ABB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F65CF-9B37-4D46-899D-42006793FC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81F0-34D7-B446-8B48-E325BEB50C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607A2-C94E-4D26-852F-A99E61ADA6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03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C9F9-802A-544B-A93D-FCC5F246BBBB}" type="datetime1">
              <a:rPr lang="en-US" smtClean="0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BD04-3271-2A46-A763-2CFF7DE6C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69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35716-8657-A341-B13E-221DFB75D988}" type="datetime1">
              <a:rPr lang="en-US" smtClean="0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BD04-3271-2A46-A763-2CFF7DE6C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50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705E-3075-3F49-837B-C127E31AB1B5}" type="datetime1">
              <a:rPr lang="en-US" smtClean="0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BD04-3271-2A46-A763-2CFF7DE6C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5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251E-3D68-BF48-9F49-667F17536245}" type="datetime1">
              <a:rPr lang="en-US" smtClean="0"/>
              <a:t>5/11/17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BD04-3271-2A46-A763-2CFF7DE6C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27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F60C-A6AC-614A-A0A3-8B3CAF6A654C}" type="datetime1">
              <a:rPr lang="en-US" smtClean="0"/>
              <a:t>5/11/17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BD04-3271-2A46-A763-2CFF7DE6C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22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36DD-5057-C140-9442-219F3979A69E}" type="datetime1">
              <a:rPr lang="en-US" smtClean="0"/>
              <a:t>5/11/17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BD04-3271-2A46-A763-2CFF7DE6C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52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B63F-8ABD-3C4B-9ABC-1C878FE4FED0}" type="datetime1">
              <a:rPr lang="en-US" smtClean="0"/>
              <a:t>5/11/17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BD04-3271-2A46-A763-2CFF7DE6C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43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A9DE-37F0-8F4A-8ED8-2D34D47ED068}" type="datetime1">
              <a:rPr lang="en-US" smtClean="0"/>
              <a:t>5/11/17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BD04-3271-2A46-A763-2CFF7DE6C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3E1C9-9138-0B45-90C1-03686F0427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33D04-5E23-4560-84E6-0FF70BF8B8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51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7B3A-FA8A-2C4C-B0D6-85D57BA65F1A}" type="datetime1">
              <a:rPr lang="en-US" smtClean="0"/>
              <a:t>5/11/17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BD04-3271-2A46-A763-2CFF7DE6C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20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B64C-E9EC-5640-B1C7-E22A5EFD20E3}" type="datetime1">
              <a:rPr lang="en-US" smtClean="0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BD04-3271-2A46-A763-2CFF7DE6C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97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5BFA-12CD-2648-8710-118C5DE79A66}" type="datetime1">
              <a:rPr lang="en-US" smtClean="0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BD04-3271-2A46-A763-2CFF7DE6C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4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DEDF-8AF1-D64A-A590-1BD696B5F8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77414-954C-409A-B012-98E9E9FE8D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95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CF956-C908-EB4F-A248-E825332B11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33D04-5E23-4560-84E6-0FF70BF8B8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730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2B680-FE50-2F4E-AA4F-6D5FA0ADE5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90482-A791-4709-AE49-D72F3659A6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3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83864-1FEA-B04C-80AD-8FC2B4FCE6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C5BC7-93A1-4359-8B4C-A8FFDC4E98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44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D3406-0AB0-2846-900E-6FB64F52AD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99FC2-E23E-4196-BC73-86A396AC66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664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42AB1-250D-804C-9971-93EF968C5D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2CD12-5BEF-4E98-94E5-D50CEB831C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34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88DCE-16B4-D34A-92E9-B0D35B3C3C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B104E-E228-40F1-8E53-E0C41AC89D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F5E2B-DAA6-574F-9A53-1EB323C810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90482-A791-4709-AE49-D72F3659A6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157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893A3-0146-9B4A-94F6-005C4B14BE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98CD2-F4EF-4658-8A37-1FC9BD4510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07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1FC4B-DF18-7144-BF6C-B80EBF57FB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280E3-0325-4A60-8E36-E89EC9B97E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27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D7EA9-5C85-7747-952F-F90681B320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F65CF-9B37-4D46-899D-42006793FC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85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ADB4F-DA21-D142-A408-4B3EC87B7B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607A2-C94E-4D26-852F-A99E61ADA6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34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37D6F-2F0C-4F49-A47C-DD5827AAB4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77414-954C-409A-B012-98E9E9FE8D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95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13BB9-A272-DA49-8BB1-EDC17319BF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33D04-5E23-4560-84E6-0FF70BF8B8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7308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D4D44-40A5-7C48-A3A2-6AADC4253C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90482-A791-4709-AE49-D72F3659A6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32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06C4-B4AF-2C42-9899-224C76FA52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C5BC7-93A1-4359-8B4C-A8FFDC4E98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44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C56EE-8819-ED4C-8768-52A4C321A5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99FC2-E23E-4196-BC73-86A396AC66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664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E5799-1BDB-B049-931E-84E134AE85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2CD12-5BEF-4E98-94E5-D50CEB831C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3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A388-0A31-B145-9E6A-EEE02F1A64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C5BC7-93A1-4359-8B4C-A8FFDC4E98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897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BA954-F51F-6C4C-938D-584BE49E67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B104E-E228-40F1-8E53-E0C41AC89D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1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29852-3AA7-B845-9334-F4DD249EE1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98CD2-F4EF-4658-8A37-1FC9BD4510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071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ADBE6-C2F9-F847-B099-1A96CFA187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280E3-0325-4A60-8E36-E89EC9B97E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278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D092F-8CA7-9E49-BAD5-D8CF796E56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F65CF-9B37-4D46-899D-42006793FC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85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7773-D0C5-234B-946A-AA121E48E6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607A2-C94E-4D26-852F-A99E61ADA6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34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F8268-CB10-354C-A6DA-6C56F4EB73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77414-954C-409A-B012-98E9E9FE8D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957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84B8-9DF4-7B45-AF09-CC74CDCE7A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33D04-5E23-4560-84E6-0FF70BF8B8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7308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1EF7B-1F43-CF4D-82B9-4AC4C2154F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90482-A791-4709-AE49-D72F3659A6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32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88410-F7FC-6849-A9E0-F5689E36A5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C5BC7-93A1-4359-8B4C-A8FFDC4E98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443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F39B3-D150-D24A-8C09-D1A88A0D40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99FC2-E23E-4196-BC73-86A396AC66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6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34ADF-3C08-424A-9F84-A5E5BF9772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99FC2-E23E-4196-BC73-86A396AC66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070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1B647-6181-7147-B502-CC5A3AC20D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2CD12-5BEF-4E98-94E5-D50CEB831C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346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67094-DC9C-AF41-97A3-6DCE86A601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B104E-E228-40F1-8E53-E0C41AC89D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18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BD2B2-2A21-1440-97BD-9B1F27DE93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98CD2-F4EF-4658-8A37-1FC9BD4510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071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B9A62-A386-944B-A579-DFAF04AB99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280E3-0325-4A60-8E36-E89EC9B97E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278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BC45A-950E-9747-8D12-0203DF7246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F65CF-9B37-4D46-899D-42006793FC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85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4C7D0-27BE-234B-808F-EA8E99DF97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607A2-C94E-4D26-852F-A99E61ADA6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3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C8BF3-78F0-E140-89D2-DC9B8D99A0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2CD12-5BEF-4E98-94E5-D50CEB831C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3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B55C6-0296-AC4D-8328-8D6D3F1497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B104E-E228-40F1-8E53-E0C41AC89D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54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B0F11-9316-8641-AD91-2CE9A8D1B7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98CD2-F4EF-4658-8A37-1FC9BD4510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1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E202D-581D-164E-AD0F-CB1A82C95F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280E3-0325-4A60-8E36-E89EC9B97E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86400" y="457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5AA653-25B3-834F-B3B8-7CE883E900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DD8067-1A1D-4752-8A31-D27886F5E4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1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31E6F-E076-1D44-AA96-73EE5172DF0F}" type="datetime1">
              <a:rPr lang="en-US" smtClean="0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7BD04-3271-2A46-A763-2CFF7DE6C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3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5ACA8-A424-224F-B0CE-3A2FD409A7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DD8067-1A1D-4752-8A31-D27886F5E4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1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D5BC92-B420-2141-BA67-05F2AF80E1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DD8067-1A1D-4752-8A31-D27886F5E4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1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942EFE-5557-2449-A0FE-C15E613106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DD8067-1A1D-4752-8A31-D27886F5E4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1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harwoodinstitute.org/" TargetMode="Externa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1439921" y="1752600"/>
            <a:ext cx="6400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6222A"/>
              </a:buClr>
              <a:buSzTx/>
              <a:buFont typeface="Arial" charset="0"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 smtClean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F0000"/>
                </a:solidFill>
                <a:effectLst/>
                <a:uLnTx/>
                <a:uFillTx/>
                <a:latin typeface="Avenir LT Std 55 Roman" panose="020B0703020203020204" pitchFamily="34" charset="0"/>
                <a:ea typeface="Adobe Garamond Pro Bold"/>
                <a:cs typeface="Adobe Garamond Pro Bold"/>
                <a:sym typeface="Adobe Garamond Pro Bold"/>
              </a:rPr>
              <a:t>Innovation Spaces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Adobe Garamond Pro Bold"/>
                <a:cs typeface="Adobe Garamond Pro Bold"/>
                <a:sym typeface="Adobe Garamond Pro Bold"/>
              </a:rPr>
              <a:t>A Harwood Learn and Apply Webinar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6211669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Harwood Institute for Public Innovation </a:t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4915 St. Elmo Ave #402, Bethesda, MD 20814</a:t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www.theharwoodinstitute.org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301-656-3669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-76200" y="6019800"/>
            <a:ext cx="9372600" cy="304800"/>
            <a:chOff x="1381" y="552"/>
            <a:chExt cx="9459" cy="81"/>
          </a:xfrm>
        </p:grpSpPr>
        <p:sp>
          <p:nvSpPr>
            <p:cNvPr id="6" name="Freeform 15"/>
            <p:cNvSpPr>
              <a:spLocks/>
            </p:cNvSpPr>
            <p:nvPr/>
          </p:nvSpPr>
          <p:spPr bwMode="auto">
            <a:xfrm>
              <a:off x="3308" y="593"/>
              <a:ext cx="188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7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51371">
              <a:solidFill>
                <a:srgbClr val="FAAD3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4"/>
            <p:cNvSpPr>
              <a:spLocks/>
            </p:cNvSpPr>
            <p:nvPr/>
          </p:nvSpPr>
          <p:spPr bwMode="auto">
            <a:xfrm>
              <a:off x="5194" y="593"/>
              <a:ext cx="1894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93" y="0"/>
                </a:cxn>
              </a:cxnLst>
              <a:rect l="0" t="0" r="r" b="b"/>
              <a:pathLst>
                <a:path w="1894">
                  <a:moveTo>
                    <a:pt x="0" y="0"/>
                  </a:moveTo>
                  <a:lnTo>
                    <a:pt x="1893" y="0"/>
                  </a:lnTo>
                </a:path>
              </a:pathLst>
            </a:custGeom>
            <a:noFill/>
            <a:ln w="51371">
              <a:solidFill>
                <a:srgbClr val="EF563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7078" y="593"/>
              <a:ext cx="188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7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51371">
              <a:solidFill>
                <a:srgbClr val="A2383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8952" y="593"/>
              <a:ext cx="184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7" y="0"/>
                </a:cxn>
              </a:cxnLst>
              <a:rect l="0" t="0" r="r" b="b"/>
              <a:pathLst>
                <a:path w="1848">
                  <a:moveTo>
                    <a:pt x="0" y="0"/>
                  </a:moveTo>
                  <a:lnTo>
                    <a:pt x="1847" y="0"/>
                  </a:lnTo>
                </a:path>
              </a:pathLst>
            </a:custGeom>
            <a:noFill/>
            <a:ln w="51371">
              <a:solidFill>
                <a:srgbClr val="FAAD3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1422" y="593"/>
              <a:ext cx="18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6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51371">
              <a:solidFill>
                <a:srgbClr val="A2383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" name="Picture 11" descr="F:\THIShare\6 Branding Marketing\Branding\HAR 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0"/>
            <a:ext cx="2626026" cy="763611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77414-954C-409A-B012-98E9E9FE8D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5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30" y="364552"/>
            <a:ext cx="8229600" cy="1143000"/>
          </a:xfrm>
        </p:spPr>
        <p:txBody>
          <a:bodyPr/>
          <a:lstStyle/>
          <a:p>
            <a:pPr algn="l"/>
            <a:r>
              <a:rPr lang="en-US" sz="2800" b="1" dirty="0" smtClean="0">
                <a:latin typeface="Avenir LT Std 55 Roman" panose="020B0703020203020204" pitchFamily="34" charset="0"/>
              </a:rPr>
              <a:t>Two Key Steps</a:t>
            </a:r>
            <a:endParaRPr lang="en-US" sz="2800" b="1" dirty="0">
              <a:latin typeface="Avenir LT Std 55 Roman" panose="020B07030202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365" y="1240667"/>
            <a:ext cx="8458200" cy="4800600"/>
          </a:xfrm>
        </p:spPr>
        <p:txBody>
          <a:bodyPr/>
          <a:lstStyle/>
          <a:p>
            <a:pPr marL="0" indent="0">
              <a:spcBef>
                <a:spcPts val="1176"/>
              </a:spcBef>
              <a:buNone/>
            </a:pPr>
            <a:r>
              <a:rPr lang="en-US" sz="2000" b="1" dirty="0" smtClean="0">
                <a:latin typeface="Avenir LT Std 55 Roman" panose="020B0703020203020204" pitchFamily="34" charset="0"/>
              </a:rPr>
              <a:t>Step 1: Keep The Focus on Learning</a:t>
            </a:r>
          </a:p>
          <a:p>
            <a:pPr>
              <a:spcBef>
                <a:spcPts val="1176"/>
              </a:spcBef>
            </a:pPr>
            <a:r>
              <a:rPr lang="en-US" sz="2000" dirty="0" smtClean="0">
                <a:latin typeface="Avenir LT Std 55 Roman" panose="020B0703020203020204" pitchFamily="34" charset="0"/>
              </a:rPr>
              <a:t>Keep people focused on the initial questions – be firm here</a:t>
            </a:r>
          </a:p>
          <a:p>
            <a:pPr lvl="1"/>
            <a:r>
              <a:rPr lang="en-US" sz="2000" dirty="0" smtClean="0">
                <a:latin typeface="Avenir LT Std 55 Roman" panose="020B0703020203020204" pitchFamily="34" charset="0"/>
              </a:rPr>
              <a:t>What are we learning? Why is this important? What are the implications? </a:t>
            </a:r>
          </a:p>
          <a:p>
            <a:pPr lvl="1"/>
            <a:r>
              <a:rPr lang="en-US" sz="2000" dirty="0" smtClean="0">
                <a:latin typeface="Avenir LT Std 55 Roman" panose="020B0703020203020204" pitchFamily="34" charset="0"/>
              </a:rPr>
              <a:t>Have </a:t>
            </a:r>
            <a:r>
              <a:rPr lang="en-US" sz="2000" dirty="0">
                <a:latin typeface="Avenir LT Std 55 Roman" panose="020B0703020203020204" pitchFamily="34" charset="0"/>
              </a:rPr>
              <a:t>a “parking lot” </a:t>
            </a:r>
            <a:r>
              <a:rPr lang="en-US" sz="2000" dirty="0" smtClean="0">
                <a:latin typeface="Avenir LT Std 55 Roman" panose="020B0703020203020204" pitchFamily="34" charset="0"/>
              </a:rPr>
              <a:t>chart</a:t>
            </a:r>
            <a:r>
              <a:rPr lang="en-US" sz="2000" dirty="0">
                <a:latin typeface="Avenir LT Std 55 Roman" panose="020B0703020203020204" pitchFamily="34" charset="0"/>
              </a:rPr>
              <a:t> </a:t>
            </a:r>
            <a:r>
              <a:rPr lang="en-US" sz="2000" dirty="0" smtClean="0">
                <a:latin typeface="Avenir LT Std 55 Roman" panose="020B0703020203020204" pitchFamily="34" charset="0"/>
              </a:rPr>
              <a:t>for planning ideas</a:t>
            </a:r>
          </a:p>
          <a:p>
            <a:r>
              <a:rPr lang="en-US" sz="2000" dirty="0">
                <a:latin typeface="Avenir LT Std 55 Roman" panose="020B0703020203020204" pitchFamily="34" charset="0"/>
              </a:rPr>
              <a:t>Start </a:t>
            </a:r>
            <a:r>
              <a:rPr lang="en-US" sz="2000" dirty="0" smtClean="0">
                <a:latin typeface="Avenir LT Std 55 Roman" panose="020B0703020203020204" pitchFamily="34" charset="0"/>
              </a:rPr>
              <a:t>your </a:t>
            </a:r>
            <a:r>
              <a:rPr lang="en-US" sz="2000" dirty="0">
                <a:latin typeface="Avenir LT Std 55 Roman" panose="020B0703020203020204" pitchFamily="34" charset="0"/>
              </a:rPr>
              <a:t>first Innovation </a:t>
            </a:r>
            <a:r>
              <a:rPr lang="en-US" sz="2000" dirty="0" smtClean="0">
                <a:latin typeface="Avenir LT Std 55 Roman" panose="020B0703020203020204" pitchFamily="34" charset="0"/>
              </a:rPr>
              <a:t>Space </a:t>
            </a:r>
            <a:r>
              <a:rPr lang="en-US" sz="2000" dirty="0">
                <a:latin typeface="Avenir LT Std 55 Roman" panose="020B0703020203020204" pitchFamily="34" charset="0"/>
              </a:rPr>
              <a:t>with a strong facilitator </a:t>
            </a:r>
          </a:p>
          <a:p>
            <a:pPr lvl="1"/>
            <a:r>
              <a:rPr lang="en-US" sz="2000" dirty="0" smtClean="0">
                <a:latin typeface="Avenir LT Std 55 Roman" panose="020B0703020203020204" pitchFamily="34" charset="0"/>
              </a:rPr>
              <a:t>Keeps the conversation flowing</a:t>
            </a:r>
          </a:p>
          <a:p>
            <a:pPr lvl="1"/>
            <a:r>
              <a:rPr lang="en-US" sz="2000" dirty="0">
                <a:latin typeface="Avenir LT Std 55 Roman" panose="020B0703020203020204" pitchFamily="34" charset="0"/>
              </a:rPr>
              <a:t>E</a:t>
            </a:r>
            <a:r>
              <a:rPr lang="en-US" sz="2000" dirty="0" smtClean="0">
                <a:latin typeface="Avenir LT Std 55 Roman" panose="020B0703020203020204" pitchFamily="34" charset="0"/>
              </a:rPr>
              <a:t>nsures that everyone is engaged</a:t>
            </a:r>
          </a:p>
          <a:p>
            <a:pPr lvl="1"/>
            <a:r>
              <a:rPr lang="en-US" sz="2000" dirty="0">
                <a:latin typeface="Avenir LT Std 55 Roman" panose="020B0703020203020204" pitchFamily="34" charset="0"/>
              </a:rPr>
              <a:t>C</a:t>
            </a:r>
            <a:r>
              <a:rPr lang="en-US" sz="2000" dirty="0" smtClean="0">
                <a:latin typeface="Avenir LT Std 55 Roman" panose="020B0703020203020204" pitchFamily="34" charset="0"/>
              </a:rPr>
              <a:t>hecks time to cover all four questions</a:t>
            </a:r>
          </a:p>
          <a:p>
            <a:pPr marL="0" indent="0">
              <a:buNone/>
            </a:pPr>
            <a:endParaRPr lang="en-US" sz="2000" dirty="0">
              <a:solidFill>
                <a:srgbClr val="008000"/>
              </a:solidFill>
              <a:latin typeface="Avenir LT Std 55 Roman" panose="020B0703020203020204" pitchFamily="34" charset="0"/>
            </a:endParaRPr>
          </a:p>
        </p:txBody>
      </p:sp>
      <p:pic>
        <p:nvPicPr>
          <p:cNvPr id="7" name="Picture 6" descr="F:\THIShare\6 Branding Marketing\Branding\HAR logo.jpg"/>
          <p:cNvPicPr>
            <a:picLocks noChangeAspect="1" noChangeArrowheads="1"/>
          </p:cNvPicPr>
          <p:nvPr/>
        </p:nvPicPr>
        <p:blipFill>
          <a:blip r:embed="rId3"/>
          <a:srcRect t="8597"/>
          <a:stretch>
            <a:fillRect/>
          </a:stretch>
        </p:blipFill>
        <p:spPr bwMode="auto">
          <a:xfrm>
            <a:off x="6400800" y="0"/>
            <a:ext cx="2743200" cy="729104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33D04-5E23-4560-84E6-0FF70BF8B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-76200" y="6019800"/>
            <a:ext cx="9372600" cy="304800"/>
            <a:chOff x="1381" y="552"/>
            <a:chExt cx="9459" cy="81"/>
          </a:xfrm>
        </p:grpSpPr>
        <p:sp>
          <p:nvSpPr>
            <p:cNvPr id="8" name="Freeform 15"/>
            <p:cNvSpPr>
              <a:spLocks/>
            </p:cNvSpPr>
            <p:nvPr/>
          </p:nvSpPr>
          <p:spPr bwMode="auto">
            <a:xfrm>
              <a:off x="3308" y="593"/>
              <a:ext cx="188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7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51371">
              <a:solidFill>
                <a:srgbClr val="FAAD3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5194" y="593"/>
              <a:ext cx="1894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93" y="0"/>
                </a:cxn>
              </a:cxnLst>
              <a:rect l="0" t="0" r="r" b="b"/>
              <a:pathLst>
                <a:path w="1894">
                  <a:moveTo>
                    <a:pt x="0" y="0"/>
                  </a:moveTo>
                  <a:lnTo>
                    <a:pt x="1893" y="0"/>
                  </a:lnTo>
                </a:path>
              </a:pathLst>
            </a:custGeom>
            <a:noFill/>
            <a:ln w="51371">
              <a:solidFill>
                <a:srgbClr val="EF563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7078" y="593"/>
              <a:ext cx="188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7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51371">
              <a:solidFill>
                <a:srgbClr val="A2383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8952" y="593"/>
              <a:ext cx="184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7" y="0"/>
                </a:cxn>
              </a:cxnLst>
              <a:rect l="0" t="0" r="r" b="b"/>
              <a:pathLst>
                <a:path w="1848">
                  <a:moveTo>
                    <a:pt x="0" y="0"/>
                  </a:moveTo>
                  <a:lnTo>
                    <a:pt x="1847" y="0"/>
                  </a:lnTo>
                </a:path>
              </a:pathLst>
            </a:custGeom>
            <a:noFill/>
            <a:ln w="51371">
              <a:solidFill>
                <a:srgbClr val="FAAD3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22" y="593"/>
              <a:ext cx="18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6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51371">
              <a:solidFill>
                <a:srgbClr val="A2383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49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513"/>
            <a:ext cx="8229600" cy="1143000"/>
          </a:xfrm>
        </p:spPr>
        <p:txBody>
          <a:bodyPr/>
          <a:lstStyle/>
          <a:p>
            <a:pPr algn="l"/>
            <a:r>
              <a:rPr lang="en-US" sz="2800" b="1" dirty="0" smtClean="0">
                <a:latin typeface="Avenir LT Std 55 Roman" panose="020B0703020203020204" pitchFamily="34" charset="0"/>
              </a:rPr>
              <a:t>Two Key Steps</a:t>
            </a:r>
            <a:endParaRPr lang="en-US" sz="2800" b="1" dirty="0">
              <a:latin typeface="Avenir LT Std 55 Roman" panose="020B07030202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3481"/>
            <a:ext cx="8458200" cy="4800600"/>
          </a:xfrm>
        </p:spPr>
        <p:txBody>
          <a:bodyPr/>
          <a:lstStyle/>
          <a:p>
            <a:pPr marL="0" indent="0">
              <a:spcBef>
                <a:spcPts val="1176"/>
              </a:spcBef>
              <a:buNone/>
            </a:pPr>
            <a:r>
              <a:rPr lang="en-US" sz="2000" b="1" dirty="0" smtClean="0">
                <a:latin typeface="Avenir LT Std 55 Roman" panose="020B0703020203020204" pitchFamily="34" charset="0"/>
              </a:rPr>
              <a:t>Step 2: Take Action with What You Learn</a:t>
            </a:r>
          </a:p>
          <a:p>
            <a:pPr>
              <a:spcBef>
                <a:spcPts val="1176"/>
              </a:spcBef>
            </a:pPr>
            <a:r>
              <a:rPr lang="en-US" sz="2000" dirty="0" smtClean="0">
                <a:latin typeface="Avenir LT Std 55 Roman" panose="020B0703020203020204" pitchFamily="34" charset="0"/>
              </a:rPr>
              <a:t>Harvest the most important ideas</a:t>
            </a:r>
            <a:endParaRPr lang="en-US" sz="1800" dirty="0" smtClean="0">
              <a:latin typeface="Avenir LT Std 55 Roman" panose="020B0703020203020204" pitchFamily="34" charset="0"/>
            </a:endParaRPr>
          </a:p>
          <a:p>
            <a:pPr lvl="1">
              <a:spcBef>
                <a:spcPts val="1176"/>
              </a:spcBef>
            </a:pPr>
            <a:r>
              <a:rPr lang="en-US" sz="1800" dirty="0" smtClean="0">
                <a:latin typeface="Avenir LT Std 55 Roman" panose="020B0703020203020204" pitchFamily="34" charset="0"/>
              </a:rPr>
              <a:t>Capture the most important insights. Write them down.</a:t>
            </a:r>
          </a:p>
          <a:p>
            <a:pPr lvl="1">
              <a:spcBef>
                <a:spcPts val="1176"/>
              </a:spcBef>
            </a:pPr>
            <a:r>
              <a:rPr lang="en-US" sz="1800" dirty="0" smtClean="0">
                <a:latin typeface="Avenir LT Std 55 Roman" panose="020B0703020203020204" pitchFamily="34" charset="0"/>
              </a:rPr>
              <a:t>Note where learning can be applied.</a:t>
            </a:r>
          </a:p>
          <a:p>
            <a:pPr>
              <a:spcBef>
                <a:spcPts val="1176"/>
              </a:spcBef>
            </a:pPr>
            <a:r>
              <a:rPr lang="en-US" sz="2000" dirty="0" smtClean="0">
                <a:latin typeface="Avenir LT Std 55 Roman" panose="020B0703020203020204" pitchFamily="34" charset="0"/>
              </a:rPr>
              <a:t>Decide where the learning needs to go</a:t>
            </a:r>
          </a:p>
          <a:p>
            <a:pPr lvl="1">
              <a:spcBef>
                <a:spcPts val="1176"/>
              </a:spcBef>
            </a:pPr>
            <a:r>
              <a:rPr lang="en-US" sz="1800" dirty="0" smtClean="0">
                <a:latin typeface="Avenir LT Std 55 Roman" panose="020B0703020203020204" pitchFamily="34" charset="0"/>
              </a:rPr>
              <a:t>Decision-makers not present?</a:t>
            </a:r>
          </a:p>
          <a:p>
            <a:pPr lvl="1">
              <a:spcBef>
                <a:spcPts val="1176"/>
              </a:spcBef>
            </a:pPr>
            <a:r>
              <a:rPr lang="en-US" sz="1800" dirty="0" smtClean="0">
                <a:latin typeface="Avenir LT Std 55 Roman" panose="020B0703020203020204" pitchFamily="34" charset="0"/>
              </a:rPr>
              <a:t>A planning group or another standing meeting?</a:t>
            </a:r>
          </a:p>
          <a:p>
            <a:pPr lvl="1">
              <a:spcBef>
                <a:spcPts val="1176"/>
              </a:spcBef>
            </a:pPr>
            <a:r>
              <a:rPr lang="en-US" sz="1800" dirty="0" smtClean="0">
                <a:latin typeface="Avenir LT Std 55 Roman" panose="020B0703020203020204" pitchFamily="34" charset="0"/>
              </a:rPr>
              <a:t>Where, in your sphere of influence, can you use what you’ve learned?</a:t>
            </a:r>
          </a:p>
          <a:p>
            <a:pPr>
              <a:spcBef>
                <a:spcPts val="1176"/>
              </a:spcBef>
            </a:pPr>
            <a:r>
              <a:rPr lang="en-US" sz="2000" dirty="0" smtClean="0">
                <a:latin typeface="Avenir LT Std 55 Roman" panose="020B0703020203020204" pitchFamily="34" charset="0"/>
              </a:rPr>
              <a:t>Assign responsibility for sharing</a:t>
            </a:r>
          </a:p>
          <a:p>
            <a:pPr>
              <a:spcBef>
                <a:spcPts val="1176"/>
              </a:spcBef>
            </a:pPr>
            <a:r>
              <a:rPr lang="en-US" sz="2000" dirty="0" smtClean="0">
                <a:latin typeface="Avenir LT Std 55 Roman" panose="020B0703020203020204" pitchFamily="34" charset="0"/>
              </a:rPr>
              <a:t>Hold yourself accountable for using what you learn </a:t>
            </a:r>
            <a:endParaRPr lang="en-US" sz="2000" dirty="0">
              <a:latin typeface="Avenir LT Std 55 Roman" panose="020B0703020203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8000"/>
              </a:solidFill>
              <a:latin typeface="Avenir LT Std 55 Roman" panose="020B0703020203020204" pitchFamily="34" charset="0"/>
            </a:endParaRPr>
          </a:p>
        </p:txBody>
      </p:sp>
      <p:pic>
        <p:nvPicPr>
          <p:cNvPr id="7" name="Picture 6" descr="F:\THIShare\6 Branding Marketing\Branding\HAR logo.jpg"/>
          <p:cNvPicPr>
            <a:picLocks noChangeAspect="1" noChangeArrowheads="1"/>
          </p:cNvPicPr>
          <p:nvPr/>
        </p:nvPicPr>
        <p:blipFill>
          <a:blip r:embed="rId3"/>
          <a:srcRect t="8597"/>
          <a:stretch>
            <a:fillRect/>
          </a:stretch>
        </p:blipFill>
        <p:spPr bwMode="auto">
          <a:xfrm>
            <a:off x="6400800" y="0"/>
            <a:ext cx="2743200" cy="729104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33D04-5E23-4560-84E6-0FF70BF8B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-76200" y="6019800"/>
            <a:ext cx="9372600" cy="304800"/>
            <a:chOff x="1381" y="552"/>
            <a:chExt cx="9459" cy="81"/>
          </a:xfrm>
        </p:grpSpPr>
        <p:sp>
          <p:nvSpPr>
            <p:cNvPr id="8" name="Freeform 15"/>
            <p:cNvSpPr>
              <a:spLocks/>
            </p:cNvSpPr>
            <p:nvPr/>
          </p:nvSpPr>
          <p:spPr bwMode="auto">
            <a:xfrm>
              <a:off x="3308" y="593"/>
              <a:ext cx="188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7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51371">
              <a:solidFill>
                <a:srgbClr val="FAAD3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5194" y="593"/>
              <a:ext cx="1894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93" y="0"/>
                </a:cxn>
              </a:cxnLst>
              <a:rect l="0" t="0" r="r" b="b"/>
              <a:pathLst>
                <a:path w="1894">
                  <a:moveTo>
                    <a:pt x="0" y="0"/>
                  </a:moveTo>
                  <a:lnTo>
                    <a:pt x="1893" y="0"/>
                  </a:lnTo>
                </a:path>
              </a:pathLst>
            </a:custGeom>
            <a:noFill/>
            <a:ln w="51371">
              <a:solidFill>
                <a:srgbClr val="EF563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7078" y="593"/>
              <a:ext cx="188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7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51371">
              <a:solidFill>
                <a:srgbClr val="A2383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8952" y="593"/>
              <a:ext cx="184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7" y="0"/>
                </a:cxn>
              </a:cxnLst>
              <a:rect l="0" t="0" r="r" b="b"/>
              <a:pathLst>
                <a:path w="1848">
                  <a:moveTo>
                    <a:pt x="0" y="0"/>
                  </a:moveTo>
                  <a:lnTo>
                    <a:pt x="1847" y="0"/>
                  </a:lnTo>
                </a:path>
              </a:pathLst>
            </a:custGeom>
            <a:noFill/>
            <a:ln w="51371">
              <a:solidFill>
                <a:srgbClr val="FAAD3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22" y="593"/>
              <a:ext cx="18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6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51371">
              <a:solidFill>
                <a:srgbClr val="A2383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:\THIShare\6 Branding Marketing\Branding\HAR logo.jpg"/>
          <p:cNvPicPr>
            <a:picLocks noChangeAspect="1" noChangeArrowheads="1"/>
          </p:cNvPicPr>
          <p:nvPr/>
        </p:nvPicPr>
        <p:blipFill>
          <a:blip r:embed="rId3"/>
          <a:srcRect t="8597"/>
          <a:stretch>
            <a:fillRect/>
          </a:stretch>
        </p:blipFill>
        <p:spPr bwMode="auto">
          <a:xfrm>
            <a:off x="6400800" y="0"/>
            <a:ext cx="2743200" cy="72910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6998" y="1828800"/>
            <a:ext cx="7874207" cy="56938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venir LT Std 55 Roman" panose="020B0703020203020204" pitchFamily="34" charset="0"/>
              </a:rPr>
              <a:t>What do you make of this?</a:t>
            </a:r>
          </a:p>
          <a:p>
            <a:pPr algn="ctr"/>
            <a:endParaRPr lang="en-US" sz="2800" b="1" dirty="0" smtClean="0">
              <a:latin typeface="Avenir LT Std 55 Roman" panose="020B0703020203020204" pitchFamily="34" charset="0"/>
            </a:endParaRPr>
          </a:p>
          <a:p>
            <a:pPr algn="ctr"/>
            <a:r>
              <a:rPr lang="en-US" sz="2800" b="1" dirty="0" smtClean="0">
                <a:latin typeface="Avenir LT Std 55 Roman" panose="020B0703020203020204" pitchFamily="34" charset="0"/>
              </a:rPr>
              <a:t>What questions does this prompt you to ask?</a:t>
            </a:r>
          </a:p>
          <a:p>
            <a:endParaRPr lang="en-US" sz="2000" dirty="0">
              <a:latin typeface="Avenir LT Std 55 Roman" panose="020B0703020203020204" pitchFamily="34" charset="0"/>
            </a:endParaRPr>
          </a:p>
          <a:p>
            <a:endParaRPr lang="en-US" sz="2000" dirty="0" smtClean="0">
              <a:latin typeface="Avenir LT Std 55 Roman" panose="020B0703020203020204" pitchFamily="34" charset="0"/>
            </a:endParaRPr>
          </a:p>
          <a:p>
            <a:endParaRPr lang="en-US" sz="2000" dirty="0">
              <a:latin typeface="Avenir LT Std 55 Roman" panose="020B0703020203020204" pitchFamily="34" charset="0"/>
            </a:endParaRPr>
          </a:p>
          <a:p>
            <a:endParaRPr lang="en-US" sz="2000" dirty="0" smtClean="0">
              <a:latin typeface="Avenir LT Std 55 Roman" panose="020B0703020203020204" pitchFamily="34" charset="0"/>
            </a:endParaRPr>
          </a:p>
          <a:p>
            <a:endParaRPr lang="en-US" sz="2000" dirty="0">
              <a:latin typeface="Avenir LT Std 55 Roman" panose="020B0703020203020204" pitchFamily="34" charset="0"/>
            </a:endParaRPr>
          </a:p>
          <a:p>
            <a:endParaRPr lang="en-US" sz="2000" dirty="0" smtClean="0">
              <a:latin typeface="Avenir LT Std 55 Roman" panose="020B0703020203020204" pitchFamily="34" charset="0"/>
            </a:endParaRPr>
          </a:p>
          <a:p>
            <a:endParaRPr lang="en-US" sz="2000" dirty="0">
              <a:latin typeface="Avenir LT Std 55 Roman" panose="020B0703020203020204" pitchFamily="34" charset="0"/>
            </a:endParaRPr>
          </a:p>
          <a:p>
            <a:endParaRPr lang="en-US" sz="2000" dirty="0" smtClean="0">
              <a:latin typeface="Avenir LT Std 55 Roman" panose="020B0703020203020204" pitchFamily="34" charset="0"/>
            </a:endParaRPr>
          </a:p>
          <a:p>
            <a:endParaRPr lang="en-US" sz="2000" dirty="0">
              <a:latin typeface="Avenir LT Std 55 Roman" panose="020B0703020203020204" pitchFamily="34" charset="0"/>
            </a:endParaRPr>
          </a:p>
          <a:p>
            <a:endParaRPr lang="en-US" sz="2000" dirty="0" smtClean="0">
              <a:latin typeface="Avenir LT Std 55 Roman" panose="020B0703020203020204" pitchFamily="34" charset="0"/>
            </a:endParaRPr>
          </a:p>
          <a:p>
            <a:endParaRPr lang="en-US" sz="2000" dirty="0" smtClean="0">
              <a:latin typeface="Avenir LT Std 55 Roman" panose="020B0703020203020204" pitchFamily="34" charset="0"/>
            </a:endParaRPr>
          </a:p>
          <a:p>
            <a:endParaRPr lang="en-US" sz="2000" dirty="0">
              <a:latin typeface="Avenir LT Std 55 Roman" panose="020B0703020203020204" pitchFamily="34" charset="0"/>
            </a:endParaRPr>
          </a:p>
          <a:p>
            <a:endParaRPr lang="en-US" sz="2000" dirty="0" smtClean="0">
              <a:latin typeface="Avenir LT Std 55 Roman" panose="020B0703020203020204" pitchFamily="34" charset="0"/>
            </a:endParaRPr>
          </a:p>
          <a:p>
            <a:endParaRPr lang="en-US" sz="2000" dirty="0">
              <a:latin typeface="Avenir LT Std 55 Roman" panose="020B07030202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33D04-5E23-4560-84E6-0FF70BF8B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-76200" y="6019800"/>
            <a:ext cx="9372600" cy="304800"/>
            <a:chOff x="1381" y="552"/>
            <a:chExt cx="9459" cy="81"/>
          </a:xfrm>
        </p:grpSpPr>
        <p:sp>
          <p:nvSpPr>
            <p:cNvPr id="6" name="Freeform 15"/>
            <p:cNvSpPr>
              <a:spLocks/>
            </p:cNvSpPr>
            <p:nvPr/>
          </p:nvSpPr>
          <p:spPr bwMode="auto">
            <a:xfrm>
              <a:off x="3308" y="593"/>
              <a:ext cx="188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7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51371">
              <a:solidFill>
                <a:srgbClr val="FAAD3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5194" y="593"/>
              <a:ext cx="1894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93" y="0"/>
                </a:cxn>
              </a:cxnLst>
              <a:rect l="0" t="0" r="r" b="b"/>
              <a:pathLst>
                <a:path w="1894">
                  <a:moveTo>
                    <a:pt x="0" y="0"/>
                  </a:moveTo>
                  <a:lnTo>
                    <a:pt x="1893" y="0"/>
                  </a:lnTo>
                </a:path>
              </a:pathLst>
            </a:custGeom>
            <a:noFill/>
            <a:ln w="51371">
              <a:solidFill>
                <a:srgbClr val="EF563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7078" y="593"/>
              <a:ext cx="188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7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51371">
              <a:solidFill>
                <a:srgbClr val="A2383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8952" y="593"/>
              <a:ext cx="184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7" y="0"/>
                </a:cxn>
              </a:cxnLst>
              <a:rect l="0" t="0" r="r" b="b"/>
              <a:pathLst>
                <a:path w="1848">
                  <a:moveTo>
                    <a:pt x="0" y="0"/>
                  </a:moveTo>
                  <a:lnTo>
                    <a:pt x="1847" y="0"/>
                  </a:lnTo>
                </a:path>
              </a:pathLst>
            </a:custGeom>
            <a:noFill/>
            <a:ln w="51371">
              <a:solidFill>
                <a:srgbClr val="FAAD3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422" y="593"/>
              <a:ext cx="18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6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51371">
              <a:solidFill>
                <a:srgbClr val="A2383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47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729104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3200" b="1" dirty="0" smtClean="0">
                <a:solidFill>
                  <a:srgbClr val="000000"/>
                </a:solidFill>
                <a:latin typeface="Avenir LT Std 55 Roman" panose="020B0703020203020204" pitchFamily="34" charset="0"/>
              </a:rPr>
              <a:t>Innovation Space:</a:t>
            </a:r>
            <a:br>
              <a:rPr lang="en-US" altLang="en-US" sz="3200" b="1" dirty="0" smtClean="0">
                <a:solidFill>
                  <a:srgbClr val="000000"/>
                </a:solidFill>
                <a:latin typeface="Avenir LT Std 55 Roman" panose="020B0703020203020204" pitchFamily="34" charset="0"/>
              </a:rPr>
            </a:br>
            <a:r>
              <a:rPr lang="en-US" altLang="en-US" sz="3200" b="1" dirty="0" smtClean="0">
                <a:solidFill>
                  <a:srgbClr val="000000"/>
                </a:solidFill>
                <a:latin typeface="Avenir LT Std 55 Roman" panose="020B0703020203020204" pitchFamily="34" charset="0"/>
              </a:rPr>
              <a:t>What You’ll Learn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9702" y="2054373"/>
            <a:ext cx="8481237" cy="2392363"/>
          </a:xfrm>
        </p:spPr>
        <p:txBody>
          <a:bodyPr/>
          <a:lstStyle/>
          <a:p>
            <a:r>
              <a:rPr lang="en-US" sz="2400" dirty="0" smtClean="0">
                <a:latin typeface="Avenir LT Std 55 Roman" panose="020B0703020203020204" pitchFamily="34" charset="0"/>
              </a:rPr>
              <a:t>Learning from </a:t>
            </a:r>
            <a:r>
              <a:rPr lang="en-US" sz="2400" dirty="0">
                <a:latin typeface="Avenir LT Std 55 Roman" panose="020B0703020203020204" pitchFamily="34" charset="0"/>
              </a:rPr>
              <a:t>C</a:t>
            </a:r>
            <a:r>
              <a:rPr lang="en-US" sz="2400" dirty="0" smtClean="0">
                <a:latin typeface="Avenir LT Std 55 Roman" panose="020B0703020203020204" pitchFamily="34" charset="0"/>
              </a:rPr>
              <a:t>ommunity is </a:t>
            </a:r>
            <a:r>
              <a:rPr lang="en-US" sz="2400" dirty="0">
                <a:latin typeface="Avenir LT Std 55 Roman" panose="020B0703020203020204" pitchFamily="34" charset="0"/>
              </a:rPr>
              <a:t>C</a:t>
            </a:r>
            <a:r>
              <a:rPr lang="en-US" sz="2400" dirty="0" smtClean="0">
                <a:latin typeface="Avenir LT Std 55 Roman" panose="020B0703020203020204" pitchFamily="34" charset="0"/>
              </a:rPr>
              <a:t>ritical to </a:t>
            </a:r>
            <a:r>
              <a:rPr lang="en-US" sz="2400" dirty="0">
                <a:latin typeface="Avenir LT Std 55 Roman" panose="020B0703020203020204" pitchFamily="34" charset="0"/>
              </a:rPr>
              <a:t>B</a:t>
            </a:r>
            <a:r>
              <a:rPr lang="en-US" sz="2400" dirty="0" smtClean="0">
                <a:latin typeface="Avenir LT Std 55 Roman" panose="020B0703020203020204" pitchFamily="34" charset="0"/>
              </a:rPr>
              <a:t>eing Turning Outward</a:t>
            </a:r>
          </a:p>
          <a:p>
            <a:r>
              <a:rPr lang="en-US" sz="2400" dirty="0" smtClean="0">
                <a:latin typeface="Avenir LT Std 55 Roman" panose="020B0703020203020204" pitchFamily="34" charset="0"/>
              </a:rPr>
              <a:t>Essential Tips to Establish a Turned Outward Learning Culture</a:t>
            </a:r>
          </a:p>
          <a:p>
            <a:r>
              <a:rPr lang="en-US" sz="2400" dirty="0">
                <a:latin typeface="Avenir LT Std 55 Roman" panose="020B0703020203020204" pitchFamily="34" charset="0"/>
              </a:rPr>
              <a:t>E</a:t>
            </a:r>
            <a:r>
              <a:rPr lang="en-US" sz="2400" dirty="0" smtClean="0">
                <a:latin typeface="Avenir LT Std 55 Roman" panose="020B0703020203020204" pitchFamily="34" charset="0"/>
              </a:rPr>
              <a:t>nemies of a Turned Outward Learning Culture</a:t>
            </a:r>
          </a:p>
          <a:p>
            <a:r>
              <a:rPr lang="en-US" sz="2400" dirty="0" smtClean="0">
                <a:latin typeface="Avenir LT Std 55 Roman" panose="020B0703020203020204" pitchFamily="34" charset="0"/>
              </a:rPr>
              <a:t>Innovation Space: A Tool To Create A Turned Outward Learning Culture </a:t>
            </a:r>
          </a:p>
          <a:p>
            <a:endParaRPr lang="en-US" sz="2400" dirty="0">
              <a:latin typeface="Avenir LT Std 55 Roman" panose="020B0703020203020204" pitchFamily="34" charset="0"/>
            </a:endParaRPr>
          </a:p>
        </p:txBody>
      </p:sp>
      <p:pic>
        <p:nvPicPr>
          <p:cNvPr id="7" name="Picture 6" descr="F:\THIShare\6 Branding Marketing\Branding\HAR logo.jpg"/>
          <p:cNvPicPr>
            <a:picLocks noChangeAspect="1" noChangeArrowheads="1"/>
          </p:cNvPicPr>
          <p:nvPr/>
        </p:nvPicPr>
        <p:blipFill>
          <a:blip r:embed="rId3"/>
          <a:srcRect t="8597"/>
          <a:stretch>
            <a:fillRect/>
          </a:stretch>
        </p:blipFill>
        <p:spPr bwMode="auto">
          <a:xfrm>
            <a:off x="6400800" y="0"/>
            <a:ext cx="2743200" cy="729104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33D04-5E23-4560-84E6-0FF70BF8B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-76200" y="6019800"/>
            <a:ext cx="9372600" cy="304800"/>
            <a:chOff x="1381" y="552"/>
            <a:chExt cx="9459" cy="81"/>
          </a:xfrm>
        </p:grpSpPr>
        <p:sp>
          <p:nvSpPr>
            <p:cNvPr id="8" name="Freeform 15"/>
            <p:cNvSpPr>
              <a:spLocks/>
            </p:cNvSpPr>
            <p:nvPr/>
          </p:nvSpPr>
          <p:spPr bwMode="auto">
            <a:xfrm>
              <a:off x="3308" y="593"/>
              <a:ext cx="188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7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51371">
              <a:solidFill>
                <a:srgbClr val="FAAD3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5194" y="593"/>
              <a:ext cx="1894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93" y="0"/>
                </a:cxn>
              </a:cxnLst>
              <a:rect l="0" t="0" r="r" b="b"/>
              <a:pathLst>
                <a:path w="1894">
                  <a:moveTo>
                    <a:pt x="0" y="0"/>
                  </a:moveTo>
                  <a:lnTo>
                    <a:pt x="1893" y="0"/>
                  </a:lnTo>
                </a:path>
              </a:pathLst>
            </a:custGeom>
            <a:noFill/>
            <a:ln w="51371">
              <a:solidFill>
                <a:srgbClr val="EF563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7078" y="593"/>
              <a:ext cx="188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7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51371">
              <a:solidFill>
                <a:srgbClr val="A2383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8952" y="593"/>
              <a:ext cx="184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7" y="0"/>
                </a:cxn>
              </a:cxnLst>
              <a:rect l="0" t="0" r="r" b="b"/>
              <a:pathLst>
                <a:path w="1848">
                  <a:moveTo>
                    <a:pt x="0" y="0"/>
                  </a:moveTo>
                  <a:lnTo>
                    <a:pt x="1847" y="0"/>
                  </a:lnTo>
                </a:path>
              </a:pathLst>
            </a:custGeom>
            <a:noFill/>
            <a:ln w="51371">
              <a:solidFill>
                <a:srgbClr val="FAAD3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22" y="593"/>
              <a:ext cx="18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6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51371">
              <a:solidFill>
                <a:srgbClr val="A2383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317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:\THIShare\6 Branding Marketing\Branding\HAR logo.jpg"/>
          <p:cNvPicPr>
            <a:picLocks noChangeAspect="1" noChangeArrowheads="1"/>
          </p:cNvPicPr>
          <p:nvPr/>
        </p:nvPicPr>
        <p:blipFill>
          <a:blip r:embed="rId3"/>
          <a:srcRect t="8597"/>
          <a:stretch>
            <a:fillRect/>
          </a:stretch>
        </p:blipFill>
        <p:spPr bwMode="auto">
          <a:xfrm>
            <a:off x="6400800" y="0"/>
            <a:ext cx="2743200" cy="72910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655962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venir LT Std 55 Roman" panose="020B0703020203020204" pitchFamily="34" charset="0"/>
              </a:rPr>
              <a:t>Innovation Space</a:t>
            </a:r>
            <a:r>
              <a:rPr lang="en-US" sz="3200" dirty="0">
                <a:latin typeface="Avenir LT Std 55 Roman" panose="020B0703020203020204" pitchFamily="34" charset="0"/>
              </a:rPr>
              <a:t/>
            </a:r>
            <a:br>
              <a:rPr lang="en-US" sz="3200" dirty="0">
                <a:latin typeface="Avenir LT Std 55 Roman" panose="020B0703020203020204" pitchFamily="34" charset="0"/>
              </a:rPr>
            </a:br>
            <a:endParaRPr lang="en-US" sz="3200" b="1" dirty="0">
              <a:latin typeface="Avenir LT Std 55 Roman" panose="020B07030202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742" y="3007977"/>
            <a:ext cx="6999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venir LT Std 55 Roman" panose="020B0703020203020204" pitchFamily="34" charset="0"/>
              </a:rPr>
              <a:t>Why might learning on an ongoing basis be important to being Turned Outward?</a:t>
            </a:r>
            <a:endParaRPr lang="en-US" sz="2400" dirty="0">
              <a:latin typeface="Avenir LT Std 55 Roman" panose="020B07030202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116" y="4383280"/>
            <a:ext cx="7456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venir LT Std 55 Roman" panose="020B0703020203020204" pitchFamily="34" charset="0"/>
              </a:rPr>
              <a:t>What does experience tell you gets in the way of this happening?</a:t>
            </a:r>
            <a:endParaRPr lang="en-US" sz="2400" dirty="0">
              <a:latin typeface="Avenir LT Std 55 Roman" panose="020B0703020203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33D04-5E23-4560-84E6-0FF70BF8B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-76200" y="6019800"/>
            <a:ext cx="9372600" cy="304800"/>
            <a:chOff x="1381" y="552"/>
            <a:chExt cx="9459" cy="81"/>
          </a:xfrm>
        </p:grpSpPr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3308" y="593"/>
              <a:ext cx="188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7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51371">
              <a:solidFill>
                <a:srgbClr val="FAAD3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5194" y="593"/>
              <a:ext cx="1894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93" y="0"/>
                </a:cxn>
              </a:cxnLst>
              <a:rect l="0" t="0" r="r" b="b"/>
              <a:pathLst>
                <a:path w="1894">
                  <a:moveTo>
                    <a:pt x="0" y="0"/>
                  </a:moveTo>
                  <a:lnTo>
                    <a:pt x="1893" y="0"/>
                  </a:lnTo>
                </a:path>
              </a:pathLst>
            </a:custGeom>
            <a:noFill/>
            <a:ln w="51371">
              <a:solidFill>
                <a:srgbClr val="EF563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7078" y="593"/>
              <a:ext cx="188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7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51371">
              <a:solidFill>
                <a:srgbClr val="A2383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952" y="593"/>
              <a:ext cx="184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7" y="0"/>
                </a:cxn>
              </a:cxnLst>
              <a:rect l="0" t="0" r="r" b="b"/>
              <a:pathLst>
                <a:path w="1848">
                  <a:moveTo>
                    <a:pt x="0" y="0"/>
                  </a:moveTo>
                  <a:lnTo>
                    <a:pt x="1847" y="0"/>
                  </a:lnTo>
                </a:path>
              </a:pathLst>
            </a:custGeom>
            <a:noFill/>
            <a:ln w="51371">
              <a:solidFill>
                <a:srgbClr val="FAAD3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422" y="593"/>
              <a:ext cx="18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6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51371">
              <a:solidFill>
                <a:srgbClr val="A2383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698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:\THIShare\6 Branding Marketing\Branding\HAR logo.jpg"/>
          <p:cNvPicPr>
            <a:picLocks noChangeAspect="1" noChangeArrowheads="1"/>
          </p:cNvPicPr>
          <p:nvPr/>
        </p:nvPicPr>
        <p:blipFill>
          <a:blip r:embed="rId3"/>
          <a:srcRect t="8597"/>
          <a:stretch>
            <a:fillRect/>
          </a:stretch>
        </p:blipFill>
        <p:spPr bwMode="auto">
          <a:xfrm>
            <a:off x="6400800" y="0"/>
            <a:ext cx="2743200" cy="72910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48130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venir LT Std 55 Roman" panose="020B0703020203020204" pitchFamily="34" charset="0"/>
              </a:rPr>
              <a:t>Innovation Space</a:t>
            </a:r>
            <a:r>
              <a:rPr lang="en-US" sz="3200" dirty="0">
                <a:latin typeface="Avenir LT Std 55 Roman" panose="020B0703020203020204" pitchFamily="34" charset="0"/>
              </a:rPr>
              <a:t/>
            </a:r>
            <a:br>
              <a:rPr lang="en-US" sz="3200" dirty="0">
                <a:latin typeface="Avenir LT Std 55 Roman" panose="020B0703020203020204" pitchFamily="34" charset="0"/>
              </a:rPr>
            </a:br>
            <a:endParaRPr lang="en-US" sz="3200" b="1" dirty="0">
              <a:latin typeface="Avenir LT Std 55 Roman" panose="020B07030202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14405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venir LT Std 55 Roman" panose="020B0703020203020204" pitchFamily="34" charset="0"/>
              </a:rPr>
              <a:t>What has experience so far told you it takes to make this happen?</a:t>
            </a:r>
            <a:endParaRPr lang="en-US" sz="2400" dirty="0">
              <a:latin typeface="Avenir LT Std 55 Roman" panose="020B07030202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578966"/>
            <a:ext cx="3400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LT Std 55 Roman" panose="020B0703020203020204" pitchFamily="34" charset="0"/>
              </a:rPr>
              <a:t>What gets in the way?</a:t>
            </a:r>
            <a:endParaRPr lang="en-US" sz="2400" dirty="0">
              <a:latin typeface="Avenir LT Std 55 Roman" panose="020B0703020203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33D04-5E23-4560-84E6-0FF70BF8B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-76200" y="6019800"/>
            <a:ext cx="9372600" cy="304800"/>
            <a:chOff x="1381" y="552"/>
            <a:chExt cx="9459" cy="81"/>
          </a:xfrm>
        </p:grpSpPr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3308" y="593"/>
              <a:ext cx="188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7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51371">
              <a:solidFill>
                <a:srgbClr val="FAAD3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5194" y="593"/>
              <a:ext cx="1894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93" y="0"/>
                </a:cxn>
              </a:cxnLst>
              <a:rect l="0" t="0" r="r" b="b"/>
              <a:pathLst>
                <a:path w="1894">
                  <a:moveTo>
                    <a:pt x="0" y="0"/>
                  </a:moveTo>
                  <a:lnTo>
                    <a:pt x="1893" y="0"/>
                  </a:lnTo>
                </a:path>
              </a:pathLst>
            </a:custGeom>
            <a:noFill/>
            <a:ln w="51371">
              <a:solidFill>
                <a:srgbClr val="EF563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7078" y="593"/>
              <a:ext cx="188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7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51371">
              <a:solidFill>
                <a:srgbClr val="A2383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952" y="593"/>
              <a:ext cx="184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7" y="0"/>
                </a:cxn>
              </a:cxnLst>
              <a:rect l="0" t="0" r="r" b="b"/>
              <a:pathLst>
                <a:path w="1848">
                  <a:moveTo>
                    <a:pt x="0" y="0"/>
                  </a:moveTo>
                  <a:lnTo>
                    <a:pt x="1847" y="0"/>
                  </a:lnTo>
                </a:path>
              </a:pathLst>
            </a:custGeom>
            <a:noFill/>
            <a:ln w="51371">
              <a:solidFill>
                <a:srgbClr val="FAAD3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422" y="593"/>
              <a:ext cx="18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6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51371">
              <a:solidFill>
                <a:srgbClr val="A2383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019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210404"/>
            <a:ext cx="5876260" cy="1143000"/>
          </a:xfrm>
        </p:spPr>
        <p:txBody>
          <a:bodyPr/>
          <a:lstStyle/>
          <a:p>
            <a:r>
              <a:rPr lang="en-US" sz="2500" b="1" dirty="0" smtClean="0">
                <a:latin typeface="Avenir LT Std 55 Roman" panose="020B0703020203020204" pitchFamily="34" charset="0"/>
              </a:rPr>
              <a:t>Learning from Community Is Critical to Being Turned Outward</a:t>
            </a:r>
            <a:endParaRPr lang="en-US" sz="2500" b="1" dirty="0">
              <a:latin typeface="Avenir LT Std 55 Roman" panose="020B07030202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610" y="2454951"/>
            <a:ext cx="7557977" cy="22771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venir LT Std 55 Roman" panose="020B0703020203020204" pitchFamily="34" charset="0"/>
              </a:rPr>
              <a:t>Being Turned Outward</a:t>
            </a:r>
          </a:p>
          <a:p>
            <a:r>
              <a:rPr lang="en-US" sz="2400" dirty="0">
                <a:latin typeface="Avenir LT Std 55 Roman" panose="020B0703020203020204" pitchFamily="34" charset="0"/>
              </a:rPr>
              <a:t>requires us to know the reality of people’s </a:t>
            </a:r>
            <a:r>
              <a:rPr lang="en-US" sz="2400" dirty="0" smtClean="0">
                <a:latin typeface="Avenir LT Std 55 Roman" panose="020B0703020203020204" pitchFamily="34" charset="0"/>
              </a:rPr>
              <a:t>lives: </a:t>
            </a:r>
            <a:r>
              <a:rPr lang="en-US" sz="2400" dirty="0">
                <a:latin typeface="Avenir LT Std 55 Roman" panose="020B0703020203020204" pitchFamily="34" charset="0"/>
              </a:rPr>
              <a:t>what matters to them, and why</a:t>
            </a:r>
          </a:p>
          <a:p>
            <a:r>
              <a:rPr lang="en-US" sz="2400" dirty="0">
                <a:latin typeface="Avenir LT Std 55 Roman" panose="020B0703020203020204" pitchFamily="34" charset="0"/>
              </a:rPr>
              <a:t>requires us to take people’s reality into account 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venir LT Std 55 Roman" panose="020B0703020203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venir LT Std 55 Roman" panose="020B0703020203020204" pitchFamily="34" charset="0"/>
              </a:rPr>
              <a:t>We </a:t>
            </a:r>
            <a:r>
              <a:rPr lang="en-US" sz="2400" dirty="0">
                <a:latin typeface="Avenir LT Std 55 Roman" panose="020B0703020203020204" pitchFamily="34" charset="0"/>
              </a:rPr>
              <a:t>can’t </a:t>
            </a:r>
            <a:r>
              <a:rPr lang="en-US" sz="2400" dirty="0" smtClean="0">
                <a:latin typeface="Avenir LT Std 55 Roman" panose="020B0703020203020204" pitchFamily="34" charset="0"/>
              </a:rPr>
              <a:t>take people’s reality into account if we don’t </a:t>
            </a:r>
            <a:r>
              <a:rPr lang="en-US" sz="2400" dirty="0">
                <a:latin typeface="Avenir LT Std 55 Roman" panose="020B0703020203020204" pitchFamily="34" charset="0"/>
              </a:rPr>
              <a:t>create space to share what we learn from the community</a:t>
            </a:r>
          </a:p>
          <a:p>
            <a:pPr marL="457200" lvl="1" indent="0">
              <a:buNone/>
            </a:pPr>
            <a:endParaRPr lang="en-US" sz="2400" dirty="0" smtClean="0">
              <a:latin typeface="Avenir LT Std 55 Roman" panose="020B0703020203020204" pitchFamily="34" charset="0"/>
            </a:endParaRPr>
          </a:p>
        </p:txBody>
      </p:sp>
      <p:pic>
        <p:nvPicPr>
          <p:cNvPr id="7" name="Picture 6" descr="F:\THIShare\6 Branding Marketing\Branding\HAR logo.jpg"/>
          <p:cNvPicPr>
            <a:picLocks noChangeAspect="1" noChangeArrowheads="1"/>
          </p:cNvPicPr>
          <p:nvPr/>
        </p:nvPicPr>
        <p:blipFill>
          <a:blip r:embed="rId3"/>
          <a:srcRect t="8597"/>
          <a:stretch>
            <a:fillRect/>
          </a:stretch>
        </p:blipFill>
        <p:spPr bwMode="auto">
          <a:xfrm>
            <a:off x="6400800" y="0"/>
            <a:ext cx="2743200" cy="72910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799" y="658578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venir LT Std 55 Roman" panose="020B0703020203020204" pitchFamily="34" charset="0"/>
              </a:rPr>
              <a:t>Innovation Space</a:t>
            </a:r>
            <a:r>
              <a:rPr lang="en-US" sz="3200" dirty="0">
                <a:latin typeface="Avenir LT Std 55 Roman" panose="020B0703020203020204" pitchFamily="34" charset="0"/>
              </a:rPr>
              <a:t/>
            </a:r>
            <a:br>
              <a:rPr lang="en-US" sz="3200" dirty="0">
                <a:latin typeface="Avenir LT Std 55 Roman" panose="020B0703020203020204" pitchFamily="34" charset="0"/>
              </a:rPr>
            </a:br>
            <a:endParaRPr lang="en-US" sz="3200" b="1" dirty="0">
              <a:latin typeface="Avenir LT Std 55 Roman" panose="020B07030202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33D04-5E23-4560-84E6-0FF70BF8B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-76200" y="6019800"/>
            <a:ext cx="9372600" cy="304800"/>
            <a:chOff x="1381" y="552"/>
            <a:chExt cx="9459" cy="81"/>
          </a:xfrm>
        </p:grpSpPr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3308" y="593"/>
              <a:ext cx="188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7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51371">
              <a:solidFill>
                <a:srgbClr val="FAAD3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5194" y="593"/>
              <a:ext cx="1894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93" y="0"/>
                </a:cxn>
              </a:cxnLst>
              <a:rect l="0" t="0" r="r" b="b"/>
              <a:pathLst>
                <a:path w="1894">
                  <a:moveTo>
                    <a:pt x="0" y="0"/>
                  </a:moveTo>
                  <a:lnTo>
                    <a:pt x="1893" y="0"/>
                  </a:lnTo>
                </a:path>
              </a:pathLst>
            </a:custGeom>
            <a:noFill/>
            <a:ln w="51371">
              <a:solidFill>
                <a:srgbClr val="EF563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7078" y="593"/>
              <a:ext cx="188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7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51371">
              <a:solidFill>
                <a:srgbClr val="A2383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8952" y="593"/>
              <a:ext cx="184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7" y="0"/>
                </a:cxn>
              </a:cxnLst>
              <a:rect l="0" t="0" r="r" b="b"/>
              <a:pathLst>
                <a:path w="1848">
                  <a:moveTo>
                    <a:pt x="0" y="0"/>
                  </a:moveTo>
                  <a:lnTo>
                    <a:pt x="1847" y="0"/>
                  </a:lnTo>
                </a:path>
              </a:pathLst>
            </a:custGeom>
            <a:noFill/>
            <a:ln w="51371">
              <a:solidFill>
                <a:srgbClr val="FAAD3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422" y="593"/>
              <a:ext cx="18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6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51371">
              <a:solidFill>
                <a:srgbClr val="A2383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711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2" y="541192"/>
            <a:ext cx="8229600" cy="964313"/>
          </a:xfrm>
        </p:spPr>
        <p:txBody>
          <a:bodyPr/>
          <a:lstStyle/>
          <a:p>
            <a:pPr algn="l"/>
            <a:r>
              <a:rPr lang="en-US" sz="2800" b="1" dirty="0" smtClean="0">
                <a:latin typeface="Avenir LT Std 55 Roman" panose="020B0703020203020204" pitchFamily="34" charset="0"/>
              </a:rPr>
              <a:t>Establishing a Turned Outward Learning Culture</a:t>
            </a:r>
            <a:endParaRPr lang="en-US" sz="2800" b="1" dirty="0">
              <a:latin typeface="Avenir LT Std 55 Roman" panose="020B07030202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84" y="5327349"/>
            <a:ext cx="6509975" cy="55904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venir LT Std 55 Roman" panose="020B0703020203020204" pitchFamily="34" charset="0"/>
              </a:rPr>
              <a:t>8</a:t>
            </a:r>
            <a:r>
              <a:rPr lang="en-US" sz="2000" dirty="0" smtClean="0">
                <a:latin typeface="Avenir LT Std 55 Roman" panose="020B0703020203020204" pitchFamily="34" charset="0"/>
              </a:rPr>
              <a:t>. Include others</a:t>
            </a:r>
          </a:p>
        </p:txBody>
      </p:sp>
      <p:pic>
        <p:nvPicPr>
          <p:cNvPr id="8" name="Picture 7" descr="F:\THIShare\6 Branding Marketing\Branding\HAR logo.jpg"/>
          <p:cNvPicPr>
            <a:picLocks noChangeAspect="1" noChangeArrowheads="1"/>
          </p:cNvPicPr>
          <p:nvPr/>
        </p:nvPicPr>
        <p:blipFill>
          <a:blip r:embed="rId3"/>
          <a:srcRect t="8597"/>
          <a:stretch>
            <a:fillRect/>
          </a:stretch>
        </p:blipFill>
        <p:spPr bwMode="auto">
          <a:xfrm>
            <a:off x="6400800" y="0"/>
            <a:ext cx="2743200" cy="729104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5547" y="4159244"/>
            <a:ext cx="5791200" cy="51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dirty="0">
                <a:latin typeface="Avenir LT Std 55 Roman" panose="020B0703020203020204" pitchFamily="34" charset="0"/>
              </a:rPr>
              <a:t>6</a:t>
            </a:r>
            <a:r>
              <a:rPr lang="en-US" sz="2000" dirty="0" smtClean="0">
                <a:latin typeface="Avenir LT Std 55 Roman" panose="020B0703020203020204" pitchFamily="34" charset="0"/>
              </a:rPr>
              <a:t>. Check in on group performance</a:t>
            </a:r>
            <a:r>
              <a:rPr lang="en-US" sz="2800" dirty="0" smtClean="0">
                <a:solidFill>
                  <a:srgbClr val="008000"/>
                </a:solidFill>
                <a:latin typeface="Avenir LT Std 55 Roman" panose="020B0703020203020204" pitchFamily="34" charset="0"/>
              </a:rPr>
              <a:t>			 </a:t>
            </a:r>
            <a:endParaRPr lang="en-US" sz="1800" dirty="0">
              <a:solidFill>
                <a:srgbClr val="008000"/>
              </a:solidFill>
              <a:latin typeface="Avenir LT Std 55 Roman" panose="020B0703020203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9160" y="1529042"/>
            <a:ext cx="7902840" cy="44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dirty="0" smtClean="0">
                <a:latin typeface="Avenir LT Std 55 Roman" panose="020B0703020203020204" pitchFamily="34" charset="0"/>
              </a:rPr>
              <a:t>1. Dedicated time: Space on your calendar?</a:t>
            </a:r>
            <a:r>
              <a:rPr lang="en-US" sz="2800" dirty="0" smtClean="0">
                <a:solidFill>
                  <a:srgbClr val="008000"/>
                </a:solidFill>
                <a:latin typeface="Avenir LT Std 55 Roman" panose="020B0703020203020204" pitchFamily="34" charset="0"/>
              </a:rPr>
              <a:t>	 </a:t>
            </a:r>
            <a:endParaRPr lang="en-US" sz="1800" dirty="0">
              <a:solidFill>
                <a:srgbClr val="008000"/>
              </a:solidFill>
              <a:latin typeface="Avenir LT Std 55 Roman" panose="020B0703020203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84476" y="2744293"/>
            <a:ext cx="8659524" cy="5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dirty="0" smtClean="0">
                <a:latin typeface="Avenir LT Std 55 Roman" panose="020B0703020203020204" pitchFamily="34" charset="0"/>
              </a:rPr>
              <a:t>3. Over time: Sticking with it over time.  </a:t>
            </a:r>
          </a:p>
          <a:p>
            <a:pPr marL="0" indent="0">
              <a:buFont typeface="Arial" charset="0"/>
              <a:buNone/>
            </a:pPr>
            <a:r>
              <a:rPr lang="en-US" sz="2800" dirty="0" smtClean="0">
                <a:solidFill>
                  <a:srgbClr val="008000"/>
                </a:solidFill>
                <a:latin typeface="Avenir LT Std 55 Roman" panose="020B0703020203020204" pitchFamily="34" charset="0"/>
              </a:rPr>
              <a:t>			 </a:t>
            </a:r>
            <a:endParaRPr lang="en-US" sz="1800" dirty="0">
              <a:solidFill>
                <a:srgbClr val="008000"/>
              </a:solidFill>
              <a:latin typeface="Avenir LT Std 55 Roman" panose="020B0703020203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05547" y="4689023"/>
            <a:ext cx="6931635" cy="60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dirty="0">
                <a:latin typeface="Avenir LT Std 55 Roman" panose="020B0703020203020204" pitchFamily="34" charset="0"/>
              </a:rPr>
              <a:t>7</a:t>
            </a:r>
            <a:r>
              <a:rPr lang="en-US" sz="2000" dirty="0" smtClean="0">
                <a:latin typeface="Avenir LT Std 55 Roman" panose="020B0703020203020204" pitchFamily="34" charset="0"/>
              </a:rPr>
              <a:t>. Hold one another accountable</a:t>
            </a:r>
            <a:r>
              <a:rPr lang="en-US" sz="2000" dirty="0">
                <a:latin typeface="Avenir LT Std 55 Roman" panose="020B0703020203020204" pitchFamily="34" charset="0"/>
              </a:rPr>
              <a:t>	</a:t>
            </a:r>
            <a:r>
              <a:rPr lang="en-US" dirty="0" smtClean="0">
                <a:solidFill>
                  <a:srgbClr val="008000"/>
                </a:solidFill>
                <a:latin typeface="Avenir LT Std 55 Roman" panose="020B0703020203020204" pitchFamily="34" charset="0"/>
              </a:rPr>
              <a:t>	 </a:t>
            </a:r>
            <a:endParaRPr lang="en-US" dirty="0">
              <a:solidFill>
                <a:srgbClr val="008000"/>
              </a:solidFill>
              <a:latin typeface="Avenir LT Std 55 Roman" panose="020B0703020203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05547" y="3223527"/>
            <a:ext cx="6281057" cy="59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dirty="0">
                <a:latin typeface="Avenir LT Std 55 Roman" panose="020B0703020203020204" pitchFamily="34" charset="0"/>
              </a:rPr>
              <a:t>4</a:t>
            </a:r>
            <a:r>
              <a:rPr lang="en-US" sz="2000" dirty="0" smtClean="0">
                <a:latin typeface="Avenir LT Std 55 Roman" panose="020B0703020203020204" pitchFamily="34" charset="0"/>
              </a:rPr>
              <a:t>. Continually draw lessons</a:t>
            </a:r>
          </a:p>
          <a:p>
            <a:pPr marL="0" indent="0">
              <a:buFont typeface="Arial" charset="0"/>
              <a:buNone/>
            </a:pPr>
            <a:r>
              <a:rPr lang="en-US" sz="2800" dirty="0" smtClean="0">
                <a:solidFill>
                  <a:srgbClr val="008000"/>
                </a:solidFill>
                <a:latin typeface="Avenir LT Std 55 Roman" panose="020B0703020203020204" pitchFamily="34" charset="0"/>
              </a:rPr>
              <a:t>			 </a:t>
            </a:r>
            <a:endParaRPr lang="en-US" sz="1800" dirty="0">
              <a:solidFill>
                <a:srgbClr val="008000"/>
              </a:solidFill>
              <a:latin typeface="Avenir LT Std 55 Roman" panose="020B0703020203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05547" y="2088361"/>
            <a:ext cx="5791200" cy="44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dirty="0">
                <a:latin typeface="Avenir LT Std 55 Roman" panose="020B0703020203020204" pitchFamily="34" charset="0"/>
              </a:rPr>
              <a:t>2</a:t>
            </a:r>
            <a:r>
              <a:rPr lang="en-US" sz="2000" dirty="0" smtClean="0">
                <a:latin typeface="Avenir LT Std 55 Roman" panose="020B0703020203020204" pitchFamily="34" charset="0"/>
              </a:rPr>
              <a:t>. Safe space and ground rules</a:t>
            </a:r>
            <a:r>
              <a:rPr lang="en-US" sz="2800" dirty="0" smtClean="0">
                <a:solidFill>
                  <a:srgbClr val="008000"/>
                </a:solidFill>
                <a:latin typeface="Avenir LT Std 55 Roman" panose="020B0703020203020204" pitchFamily="34" charset="0"/>
              </a:rPr>
              <a:t>	 </a:t>
            </a:r>
            <a:endParaRPr lang="en-US" sz="1800" dirty="0">
              <a:solidFill>
                <a:srgbClr val="008000"/>
              </a:solidFill>
              <a:latin typeface="Avenir LT Std 55 Roman" panose="020B0703020203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05547" y="3633306"/>
            <a:ext cx="5791200" cy="51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dirty="0">
                <a:latin typeface="Avenir LT Std 55 Roman" panose="020B0703020203020204" pitchFamily="34" charset="0"/>
              </a:rPr>
              <a:t>5</a:t>
            </a:r>
            <a:r>
              <a:rPr lang="en-US" sz="2000" dirty="0" smtClean="0">
                <a:latin typeface="Avenir LT Std 55 Roman" panose="020B0703020203020204" pitchFamily="34" charset="0"/>
              </a:rPr>
              <a:t>. Apply what you learn</a:t>
            </a:r>
            <a:r>
              <a:rPr lang="en-US" sz="2800" dirty="0" smtClean="0">
                <a:solidFill>
                  <a:srgbClr val="008000"/>
                </a:solidFill>
                <a:latin typeface="Avenir LT Std 55 Roman" panose="020B0703020203020204" pitchFamily="34" charset="0"/>
              </a:rPr>
              <a:t>		 </a:t>
            </a:r>
            <a:endParaRPr lang="en-US" sz="1800" dirty="0">
              <a:solidFill>
                <a:srgbClr val="008000"/>
              </a:solidFill>
              <a:latin typeface="Avenir LT Std 55 Roman" panose="020B07030202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33D04-5E23-4560-84E6-0FF70BF8B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-146958" y="6416676"/>
            <a:ext cx="9372600" cy="304800"/>
            <a:chOff x="1381" y="552"/>
            <a:chExt cx="9459" cy="81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308" y="593"/>
              <a:ext cx="188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7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51371">
              <a:solidFill>
                <a:srgbClr val="FAAD3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5194" y="593"/>
              <a:ext cx="1894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93" y="0"/>
                </a:cxn>
              </a:cxnLst>
              <a:rect l="0" t="0" r="r" b="b"/>
              <a:pathLst>
                <a:path w="1894">
                  <a:moveTo>
                    <a:pt x="0" y="0"/>
                  </a:moveTo>
                  <a:lnTo>
                    <a:pt x="1893" y="0"/>
                  </a:lnTo>
                </a:path>
              </a:pathLst>
            </a:custGeom>
            <a:noFill/>
            <a:ln w="51371">
              <a:solidFill>
                <a:srgbClr val="EF563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7078" y="593"/>
              <a:ext cx="188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7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51371">
              <a:solidFill>
                <a:srgbClr val="A2383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8952" y="593"/>
              <a:ext cx="184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7" y="0"/>
                </a:cxn>
              </a:cxnLst>
              <a:rect l="0" t="0" r="r" b="b"/>
              <a:pathLst>
                <a:path w="1848">
                  <a:moveTo>
                    <a:pt x="0" y="0"/>
                  </a:moveTo>
                  <a:lnTo>
                    <a:pt x="1847" y="0"/>
                  </a:lnTo>
                </a:path>
              </a:pathLst>
            </a:custGeom>
            <a:noFill/>
            <a:ln w="51371">
              <a:solidFill>
                <a:srgbClr val="FAAD3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1422" y="593"/>
              <a:ext cx="18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6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51371">
              <a:solidFill>
                <a:srgbClr val="A2383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368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44" y="449407"/>
            <a:ext cx="8229600" cy="946876"/>
          </a:xfrm>
        </p:spPr>
        <p:txBody>
          <a:bodyPr/>
          <a:lstStyle/>
          <a:p>
            <a:pPr algn="l"/>
            <a:r>
              <a:rPr lang="en-US" sz="2400" b="1" dirty="0" smtClean="0">
                <a:latin typeface="Avenir LT Std 55 Roman" panose="020B0703020203020204" pitchFamily="34" charset="0"/>
              </a:rPr>
              <a:t>Enemies &amp; Assets of Turned Outward Learning Culture</a:t>
            </a:r>
            <a:endParaRPr lang="en-US" sz="2400" b="1" dirty="0">
              <a:latin typeface="Avenir LT Std 55 Roman" panose="020B0703020203020204" pitchFamily="34" charset="0"/>
            </a:endParaRPr>
          </a:p>
        </p:txBody>
      </p:sp>
      <p:pic>
        <p:nvPicPr>
          <p:cNvPr id="8" name="Picture 7" descr="F:\THIShare\6 Branding Marketing\Branding\HAR logo.jpg"/>
          <p:cNvPicPr>
            <a:picLocks noChangeAspect="1" noChangeArrowheads="1"/>
          </p:cNvPicPr>
          <p:nvPr/>
        </p:nvPicPr>
        <p:blipFill>
          <a:blip r:embed="rId3"/>
          <a:srcRect t="8597"/>
          <a:stretch>
            <a:fillRect/>
          </a:stretch>
        </p:blipFill>
        <p:spPr bwMode="auto">
          <a:xfrm>
            <a:off x="6400800" y="0"/>
            <a:ext cx="2743200" cy="7291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1636384"/>
            <a:ext cx="3514459" cy="38779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1600" b="1" dirty="0" smtClean="0">
                <a:latin typeface="Avenir LT Std 55 Roman" panose="020B0703020203020204" pitchFamily="34" charset="0"/>
              </a:rPr>
              <a:t>Enemies to watch for</a:t>
            </a:r>
          </a:p>
          <a:p>
            <a:endParaRPr lang="en-US" sz="1600" dirty="0">
              <a:latin typeface="Avenir LT Std 55 Roman" panose="020B0703020203020204" pitchFamily="34" charset="0"/>
            </a:endParaRPr>
          </a:p>
          <a:p>
            <a:r>
              <a:rPr lang="en-US" sz="1600" dirty="0" smtClean="0">
                <a:latin typeface="Avenir LT Std 55 Roman" panose="020B0703020203020204" pitchFamily="34" charset="0"/>
              </a:rPr>
              <a:t>Competing priorities robs time from learning</a:t>
            </a:r>
            <a:endParaRPr lang="en-US" dirty="0">
              <a:latin typeface="Avenir LT Std 55 Roman" panose="020B0703020203020204" pitchFamily="34" charset="0"/>
            </a:endParaRPr>
          </a:p>
          <a:p>
            <a:endParaRPr lang="en-US" dirty="0">
              <a:latin typeface="Avenir LT Std 55 Roman" panose="020B0703020203020204" pitchFamily="34" charset="0"/>
            </a:endParaRPr>
          </a:p>
          <a:p>
            <a:r>
              <a:rPr lang="en-US" sz="1600" dirty="0" smtClean="0">
                <a:latin typeface="Avenir LT Std 55 Roman" panose="020B0703020203020204" pitchFamily="34" charset="0"/>
              </a:rPr>
              <a:t>A culture that rewards </a:t>
            </a:r>
            <a:r>
              <a:rPr lang="en-US" sz="1600" dirty="0">
                <a:latin typeface="Avenir LT Std 55 Roman" panose="020B0703020203020204" pitchFamily="34" charset="0"/>
              </a:rPr>
              <a:t>doing / not </a:t>
            </a:r>
            <a:r>
              <a:rPr lang="en-US" sz="1600" dirty="0" smtClean="0">
                <a:latin typeface="Avenir LT Std 55 Roman" panose="020B0703020203020204" pitchFamily="34" charset="0"/>
              </a:rPr>
              <a:t>learning</a:t>
            </a:r>
            <a:endParaRPr lang="en-US" dirty="0">
              <a:latin typeface="Avenir LT Std 55 Roman" panose="020B0703020203020204" pitchFamily="34" charset="0"/>
            </a:endParaRPr>
          </a:p>
          <a:p>
            <a:endParaRPr lang="en-US" dirty="0">
              <a:latin typeface="Avenir LT Std 55 Roman" panose="020B0703020203020204" pitchFamily="34" charset="0"/>
            </a:endParaRPr>
          </a:p>
          <a:p>
            <a:r>
              <a:rPr lang="en-US" sz="1600" dirty="0" smtClean="0">
                <a:latin typeface="Avenir LT Std 55 Roman" panose="020B0703020203020204" pitchFamily="34" charset="0"/>
              </a:rPr>
              <a:t>Not starting due to not being sure </a:t>
            </a:r>
            <a:r>
              <a:rPr lang="en-US" sz="1600" dirty="0">
                <a:latin typeface="Avenir LT Std 55 Roman" panose="020B0703020203020204" pitchFamily="34" charset="0"/>
              </a:rPr>
              <a:t>how to go about learning </a:t>
            </a:r>
            <a:r>
              <a:rPr lang="en-US" sz="1600" dirty="0" smtClean="0">
                <a:latin typeface="Avenir LT Std 55 Roman" panose="020B0703020203020204" pitchFamily="34" charset="0"/>
              </a:rPr>
              <a:t>together</a:t>
            </a:r>
            <a:endParaRPr lang="en-US" dirty="0">
              <a:latin typeface="Avenir LT Std 55 Roman" panose="020B0703020203020204" pitchFamily="34" charset="0"/>
            </a:endParaRPr>
          </a:p>
          <a:p>
            <a:endParaRPr lang="en-US" dirty="0">
              <a:latin typeface="Avenir LT Std 55 Roman" panose="020B0703020203020204" pitchFamily="34" charset="0"/>
            </a:endParaRPr>
          </a:p>
          <a:p>
            <a:r>
              <a:rPr lang="en-US" sz="1600" dirty="0" smtClean="0">
                <a:latin typeface="Avenir LT Std 55 Roman" panose="020B0703020203020204" pitchFamily="34" charset="0"/>
              </a:rPr>
              <a:t>Dominance </a:t>
            </a:r>
            <a:r>
              <a:rPr lang="en-US" sz="1600" dirty="0">
                <a:latin typeface="Avenir LT Std 55 Roman" panose="020B0703020203020204" pitchFamily="34" charset="0"/>
              </a:rPr>
              <a:t>of planning </a:t>
            </a:r>
            <a:r>
              <a:rPr lang="en-US" sz="1600" dirty="0" smtClean="0">
                <a:latin typeface="Avenir LT Std 55 Roman" panose="020B0703020203020204" pitchFamily="34" charset="0"/>
              </a:rPr>
              <a:t>techniques</a:t>
            </a:r>
          </a:p>
          <a:p>
            <a:endParaRPr lang="en-US" sz="1600" dirty="0">
              <a:latin typeface="Avenir LT Std 55 Roman" panose="020B0703020203020204" pitchFamily="34" charset="0"/>
            </a:endParaRPr>
          </a:p>
          <a:p>
            <a:r>
              <a:rPr lang="en-US" sz="1600" dirty="0" smtClean="0">
                <a:latin typeface="Avenir LT Std 55 Roman" panose="020B0703020203020204" pitchFamily="34" charset="0"/>
              </a:rPr>
              <a:t>Learning is done individually / to </a:t>
            </a:r>
            <a:r>
              <a:rPr lang="en-US" sz="1600" dirty="0">
                <a:latin typeface="Avenir LT Std 55 Roman" panose="020B0703020203020204" pitchFamily="34" charset="0"/>
              </a:rPr>
              <a:t>connected across the </a:t>
            </a:r>
            <a:r>
              <a:rPr lang="en-US" sz="1600" dirty="0" smtClean="0">
                <a:latin typeface="Avenir LT Std 55 Roman" panose="020B0703020203020204" pitchFamily="34" charset="0"/>
              </a:rPr>
              <a:t>organization</a:t>
            </a:r>
            <a:endParaRPr lang="en-US" sz="1600" dirty="0">
              <a:latin typeface="Avenir LT Std 55 Roman" panose="020B0703020203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1636385"/>
            <a:ext cx="3429000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venir LT Std 55 Roman" panose="020B0703020203020204" pitchFamily="34" charset="0"/>
              </a:rPr>
              <a:t>Assets to develop </a:t>
            </a:r>
          </a:p>
          <a:p>
            <a:endParaRPr lang="en-US" sz="1600" dirty="0">
              <a:latin typeface="Avenir LT Std 55 Roman" panose="020B0703020203020204" pitchFamily="34" charset="0"/>
            </a:endParaRPr>
          </a:p>
          <a:p>
            <a:r>
              <a:rPr lang="en-US" sz="1600" dirty="0" smtClean="0">
                <a:latin typeface="Avenir LT Std 55 Roman" panose="020B0703020203020204" pitchFamily="34" charset="0"/>
              </a:rPr>
              <a:t>Visible on your calendars </a:t>
            </a:r>
            <a:r>
              <a:rPr lang="mr-IN" sz="1600" dirty="0" smtClean="0">
                <a:latin typeface="Avenir LT Std 55 Roman" panose="020B0703020203020204" pitchFamily="34" charset="0"/>
              </a:rPr>
              <a:t>–</a:t>
            </a:r>
            <a:r>
              <a:rPr lang="en-US" sz="1600" dirty="0" smtClean="0">
                <a:latin typeface="Avenir LT Std 55 Roman" panose="020B0703020203020204" pitchFamily="34" charset="0"/>
              </a:rPr>
              <a:t> not cancelled when time is tight</a:t>
            </a:r>
          </a:p>
          <a:p>
            <a:endParaRPr lang="en-US" sz="1600" dirty="0">
              <a:latin typeface="Avenir LT Std 55 Roman" panose="020B0703020203020204" pitchFamily="34" charset="0"/>
            </a:endParaRPr>
          </a:p>
          <a:p>
            <a:r>
              <a:rPr lang="en-US" sz="1600" dirty="0" smtClean="0">
                <a:latin typeface="Avenir LT Std 55 Roman" panose="020B0703020203020204" pitchFamily="34" charset="0"/>
              </a:rPr>
              <a:t>People across organization bought together</a:t>
            </a:r>
          </a:p>
          <a:p>
            <a:endParaRPr lang="en-US" sz="1600" dirty="0">
              <a:latin typeface="Avenir LT Std 55 Roman" panose="020B0703020203020204" pitchFamily="34" charset="0"/>
            </a:endParaRPr>
          </a:p>
          <a:p>
            <a:r>
              <a:rPr lang="en-US" sz="1600" dirty="0" smtClean="0">
                <a:latin typeface="Avenir LT Std 55 Roman" panose="020B0703020203020204" pitchFamily="34" charset="0"/>
              </a:rPr>
              <a:t>Sticking with it. Take time to develop the culture.</a:t>
            </a:r>
          </a:p>
          <a:p>
            <a:endParaRPr lang="en-US" sz="1600" dirty="0">
              <a:latin typeface="Avenir LT Std 55 Roman" panose="020B0703020203020204" pitchFamily="34" charset="0"/>
            </a:endParaRPr>
          </a:p>
          <a:p>
            <a:r>
              <a:rPr lang="en-US" sz="1600" dirty="0" smtClean="0">
                <a:latin typeface="Avenir LT Std 55 Roman" panose="020B0703020203020204" pitchFamily="34" charset="0"/>
              </a:rPr>
              <a:t>Draw lessons from learning &amp; Apply</a:t>
            </a:r>
          </a:p>
          <a:p>
            <a:endParaRPr lang="en-US" sz="1600" dirty="0">
              <a:latin typeface="Avenir LT Std 55 Roman" panose="020B0703020203020204" pitchFamily="34" charset="0"/>
            </a:endParaRPr>
          </a:p>
          <a:p>
            <a:r>
              <a:rPr lang="en-US" sz="1600" dirty="0" smtClean="0">
                <a:latin typeface="Avenir LT Std 55 Roman" panose="020B0703020203020204" pitchFamily="34" charset="0"/>
              </a:rPr>
              <a:t>Holding each other accountable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33D04-5E23-4560-84E6-0FF70BF8B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-76200" y="6019800"/>
            <a:ext cx="9372600" cy="304800"/>
            <a:chOff x="1381" y="552"/>
            <a:chExt cx="9459" cy="81"/>
          </a:xfrm>
        </p:grpSpPr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3308" y="593"/>
              <a:ext cx="188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7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51371">
              <a:solidFill>
                <a:srgbClr val="FAAD3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5194" y="593"/>
              <a:ext cx="1894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93" y="0"/>
                </a:cxn>
              </a:cxnLst>
              <a:rect l="0" t="0" r="r" b="b"/>
              <a:pathLst>
                <a:path w="1894">
                  <a:moveTo>
                    <a:pt x="0" y="0"/>
                  </a:moveTo>
                  <a:lnTo>
                    <a:pt x="1893" y="0"/>
                  </a:lnTo>
                </a:path>
              </a:pathLst>
            </a:custGeom>
            <a:noFill/>
            <a:ln w="51371">
              <a:solidFill>
                <a:srgbClr val="EF563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7078" y="593"/>
              <a:ext cx="188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7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51371">
              <a:solidFill>
                <a:srgbClr val="A2383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8952" y="593"/>
              <a:ext cx="184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7" y="0"/>
                </a:cxn>
              </a:cxnLst>
              <a:rect l="0" t="0" r="r" b="b"/>
              <a:pathLst>
                <a:path w="1848">
                  <a:moveTo>
                    <a:pt x="0" y="0"/>
                  </a:moveTo>
                  <a:lnTo>
                    <a:pt x="1847" y="0"/>
                  </a:lnTo>
                </a:path>
              </a:pathLst>
            </a:custGeom>
            <a:noFill/>
            <a:ln w="51371">
              <a:solidFill>
                <a:srgbClr val="FAAD3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422" y="593"/>
              <a:ext cx="18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6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51371">
              <a:solidFill>
                <a:srgbClr val="A2383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737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610" y="1421614"/>
            <a:ext cx="3470789" cy="1404496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Avenir LT Std 55 Roman" panose="020B0703020203020204" pitchFamily="34" charset="0"/>
              </a:rPr>
              <a:t>A Tool To Create A Turned Outward Learning Culture</a:t>
            </a:r>
            <a:endParaRPr lang="en-US" sz="2400" b="1" dirty="0">
              <a:solidFill>
                <a:srgbClr val="000000"/>
              </a:solidFill>
              <a:latin typeface="Avenir LT Std 55 Roman" panose="020B0703020203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3993" t="1562" r="2164" b="1562"/>
          <a:stretch>
            <a:fillRect/>
          </a:stretch>
        </p:blipFill>
        <p:spPr bwMode="auto">
          <a:xfrm>
            <a:off x="4645444" y="807014"/>
            <a:ext cx="4061951" cy="5129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" name="Picture 8" descr="F:\THIShare\6 Branding Marketing\Branding\HAR logo.jpg"/>
          <p:cNvPicPr>
            <a:picLocks noChangeAspect="1" noChangeArrowheads="1"/>
          </p:cNvPicPr>
          <p:nvPr/>
        </p:nvPicPr>
        <p:blipFill>
          <a:blip r:embed="rId4"/>
          <a:srcRect t="8597"/>
          <a:stretch>
            <a:fillRect/>
          </a:stretch>
        </p:blipFill>
        <p:spPr bwMode="auto">
          <a:xfrm>
            <a:off x="6400800" y="0"/>
            <a:ext cx="2743200" cy="7291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75128" y="3160565"/>
            <a:ext cx="246022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venir LT Std 55 Roman" panose="020B0703020203020204" pitchFamily="34" charset="0"/>
              </a:rPr>
              <a:t>Four Questions</a:t>
            </a:r>
          </a:p>
          <a:p>
            <a:endParaRPr lang="en-US" sz="2400" b="1" dirty="0" smtClean="0">
              <a:latin typeface="Avenir LT Std 55 Roman" panose="020B0703020203020204" pitchFamily="34" charset="0"/>
            </a:endParaRPr>
          </a:p>
          <a:p>
            <a:endParaRPr lang="en-US" sz="2400" b="1" dirty="0">
              <a:latin typeface="Avenir LT Std 55 Roman" panose="020B0703020203020204" pitchFamily="34" charset="0"/>
            </a:endParaRPr>
          </a:p>
          <a:p>
            <a:r>
              <a:rPr lang="en-US" sz="2400" b="1" dirty="0" smtClean="0">
                <a:latin typeface="Avenir LT Std 55 Roman" panose="020B0703020203020204" pitchFamily="34" charset="0"/>
              </a:rPr>
              <a:t>Two Key Steps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2611" y="563939"/>
            <a:ext cx="3065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venir LT Std 55 Roman" panose="020B0703020203020204" pitchFamily="34" charset="0"/>
              </a:rPr>
              <a:t>Innovation Space</a:t>
            </a:r>
            <a:endParaRPr lang="en-US" sz="2800" b="1" dirty="0">
              <a:latin typeface="Avenir LT Std 55 Roman" panose="020B07030202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33D04-5E23-4560-84E6-0FF70BF8B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-76200" y="6019800"/>
            <a:ext cx="9372600" cy="304800"/>
            <a:chOff x="1381" y="552"/>
            <a:chExt cx="9459" cy="81"/>
          </a:xfrm>
        </p:grpSpPr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3308" y="593"/>
              <a:ext cx="188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7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51371">
              <a:solidFill>
                <a:srgbClr val="FAAD3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5194" y="593"/>
              <a:ext cx="1894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93" y="0"/>
                </a:cxn>
              </a:cxnLst>
              <a:rect l="0" t="0" r="r" b="b"/>
              <a:pathLst>
                <a:path w="1894">
                  <a:moveTo>
                    <a:pt x="0" y="0"/>
                  </a:moveTo>
                  <a:lnTo>
                    <a:pt x="1893" y="0"/>
                  </a:lnTo>
                </a:path>
              </a:pathLst>
            </a:custGeom>
            <a:noFill/>
            <a:ln w="51371">
              <a:solidFill>
                <a:srgbClr val="EF563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7078" y="593"/>
              <a:ext cx="188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7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51371">
              <a:solidFill>
                <a:srgbClr val="A2383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952" y="593"/>
              <a:ext cx="184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7" y="0"/>
                </a:cxn>
              </a:cxnLst>
              <a:rect l="0" t="0" r="r" b="b"/>
              <a:pathLst>
                <a:path w="1848">
                  <a:moveTo>
                    <a:pt x="0" y="0"/>
                  </a:moveTo>
                  <a:lnTo>
                    <a:pt x="1847" y="0"/>
                  </a:lnTo>
                </a:path>
              </a:pathLst>
            </a:custGeom>
            <a:noFill/>
            <a:ln w="51371">
              <a:solidFill>
                <a:srgbClr val="FAAD3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422" y="593"/>
              <a:ext cx="18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6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51371">
              <a:solidFill>
                <a:srgbClr val="A2383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79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792" y="911373"/>
            <a:ext cx="8229600" cy="571735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000000"/>
                </a:solidFill>
                <a:latin typeface="Avenir LT Std 55 Roman" panose="020B0703020203020204" pitchFamily="34" charset="0"/>
              </a:rPr>
              <a:t>Innovation Space</a:t>
            </a:r>
            <a:br>
              <a:rPr lang="en-US" sz="3200" b="1" dirty="0" smtClean="0">
                <a:solidFill>
                  <a:srgbClr val="000000"/>
                </a:solidFill>
                <a:latin typeface="Avenir LT Std 55 Roman" panose="020B0703020203020204" pitchFamily="34" charset="0"/>
              </a:rPr>
            </a:br>
            <a:r>
              <a:rPr lang="en-US" sz="2800" b="1" dirty="0" smtClean="0">
                <a:solidFill>
                  <a:srgbClr val="000000"/>
                </a:solidFill>
                <a:latin typeface="Avenir LT Std 55 Roman" panose="020B0703020203020204" pitchFamily="34" charset="0"/>
              </a:rPr>
              <a:t>A Tool To Create A Turned Outward Learning Culture</a:t>
            </a:r>
            <a:endParaRPr lang="en-US" sz="2800" b="1" dirty="0">
              <a:solidFill>
                <a:srgbClr val="000000"/>
              </a:solidFill>
              <a:latin typeface="Avenir LT Std 55 Roman" panose="020B0703020203020204" pitchFamily="34" charset="0"/>
            </a:endParaRPr>
          </a:p>
        </p:txBody>
      </p:sp>
      <p:pic>
        <p:nvPicPr>
          <p:cNvPr id="9" name="Picture 8" descr="F:\THIShare\6 Branding Marketing\Branding\HAR logo.jpg"/>
          <p:cNvPicPr>
            <a:picLocks noChangeAspect="1" noChangeArrowheads="1"/>
          </p:cNvPicPr>
          <p:nvPr/>
        </p:nvPicPr>
        <p:blipFill>
          <a:blip r:embed="rId3"/>
          <a:srcRect t="8597"/>
          <a:stretch>
            <a:fillRect/>
          </a:stretch>
        </p:blipFill>
        <p:spPr bwMode="auto">
          <a:xfrm>
            <a:off x="6400800" y="0"/>
            <a:ext cx="2743200" cy="72910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495741"/>
            <a:ext cx="7577509" cy="17849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7792" y="2034076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venir LT Std 55 Roman" panose="020B0703020203020204" pitchFamily="34" charset="0"/>
              </a:rPr>
              <a:t>Four Questions:</a:t>
            </a:r>
            <a:endParaRPr lang="en-US" sz="2400" b="1" dirty="0">
              <a:latin typeface="Avenir LT Std 55 Roman" panose="020B07030202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33D04-5E23-4560-84E6-0FF70BF8B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-76200" y="6019800"/>
            <a:ext cx="9372600" cy="304800"/>
            <a:chOff x="1381" y="552"/>
            <a:chExt cx="9459" cy="81"/>
          </a:xfrm>
        </p:grpSpPr>
        <p:sp>
          <p:nvSpPr>
            <p:cNvPr id="8" name="Freeform 15"/>
            <p:cNvSpPr>
              <a:spLocks/>
            </p:cNvSpPr>
            <p:nvPr/>
          </p:nvSpPr>
          <p:spPr bwMode="auto">
            <a:xfrm>
              <a:off x="3308" y="593"/>
              <a:ext cx="188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7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51371">
              <a:solidFill>
                <a:srgbClr val="FAAD3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5194" y="593"/>
              <a:ext cx="1894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93" y="0"/>
                </a:cxn>
              </a:cxnLst>
              <a:rect l="0" t="0" r="r" b="b"/>
              <a:pathLst>
                <a:path w="1894">
                  <a:moveTo>
                    <a:pt x="0" y="0"/>
                  </a:moveTo>
                  <a:lnTo>
                    <a:pt x="1893" y="0"/>
                  </a:lnTo>
                </a:path>
              </a:pathLst>
            </a:custGeom>
            <a:noFill/>
            <a:ln w="51371">
              <a:solidFill>
                <a:srgbClr val="EF563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7078" y="593"/>
              <a:ext cx="188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7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51371">
              <a:solidFill>
                <a:srgbClr val="A2383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8952" y="593"/>
              <a:ext cx="184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7" y="0"/>
                </a:cxn>
              </a:cxnLst>
              <a:rect l="0" t="0" r="r" b="b"/>
              <a:pathLst>
                <a:path w="1848">
                  <a:moveTo>
                    <a:pt x="0" y="0"/>
                  </a:moveTo>
                  <a:lnTo>
                    <a:pt x="1847" y="0"/>
                  </a:lnTo>
                </a:path>
              </a:pathLst>
            </a:custGeom>
            <a:noFill/>
            <a:ln w="51371">
              <a:solidFill>
                <a:srgbClr val="FAAD3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422" y="593"/>
              <a:ext cx="18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6" y="0"/>
                </a:cxn>
              </a:cxnLst>
              <a:rect l="0" t="0" r="r" b="b"/>
              <a:pathLst>
                <a:path w="1886">
                  <a:moveTo>
                    <a:pt x="0" y="0"/>
                  </a:moveTo>
                  <a:lnTo>
                    <a:pt x="1886" y="0"/>
                  </a:lnTo>
                </a:path>
              </a:pathLst>
            </a:custGeom>
            <a:noFill/>
            <a:ln w="51371">
              <a:solidFill>
                <a:srgbClr val="A2383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63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11773</TotalTime>
  <Words>532</Words>
  <Application>Microsoft Macintosh PowerPoint</Application>
  <PresentationFormat>On-screen Show (4:3)</PresentationFormat>
  <Paragraphs>126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Adobe Garamond Pro Bold</vt:lpstr>
      <vt:lpstr>Arial</vt:lpstr>
      <vt:lpstr>Avenir LT Std 55 Roman</vt:lpstr>
      <vt:lpstr>Calibri</vt:lpstr>
      <vt:lpstr>Mangal</vt:lpstr>
      <vt:lpstr>ＭＳ Ｐゴシック</vt:lpstr>
      <vt:lpstr>Times New Roman</vt:lpstr>
      <vt:lpstr>1_Office Theme</vt:lpstr>
      <vt:lpstr>Custom Design</vt:lpstr>
      <vt:lpstr>Office Theme</vt:lpstr>
      <vt:lpstr>10_Office Theme</vt:lpstr>
      <vt:lpstr>12_Office Theme</vt:lpstr>
      <vt:lpstr>PowerPoint Presentation</vt:lpstr>
      <vt:lpstr>Innovation Space: What You’ll Learn </vt:lpstr>
      <vt:lpstr>PowerPoint Presentation</vt:lpstr>
      <vt:lpstr>PowerPoint Presentation</vt:lpstr>
      <vt:lpstr>Learning from Community Is Critical to Being Turned Outward</vt:lpstr>
      <vt:lpstr>Establishing a Turned Outward Learning Culture</vt:lpstr>
      <vt:lpstr>Enemies &amp; Assets of Turned Outward Learning Culture</vt:lpstr>
      <vt:lpstr>A Tool To Create A Turned Outward Learning Culture</vt:lpstr>
      <vt:lpstr>Innovation Space A Tool To Create A Turned Outward Learning Culture</vt:lpstr>
      <vt:lpstr>Two Key Steps</vt:lpstr>
      <vt:lpstr>Two Key Steps</vt:lpstr>
      <vt:lpstr>PowerPoint Presentation</vt:lpstr>
    </vt:vector>
  </TitlesOfParts>
  <Company>American Library Association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brussell</dc:creator>
  <cp:lastModifiedBy>Carlton Sears</cp:lastModifiedBy>
  <cp:revision>246</cp:revision>
  <cp:lastPrinted>2015-03-18T16:05:30Z</cp:lastPrinted>
  <dcterms:created xsi:type="dcterms:W3CDTF">2014-08-13T18:15:49Z</dcterms:created>
  <dcterms:modified xsi:type="dcterms:W3CDTF">2017-05-11T14:41:17Z</dcterms:modified>
</cp:coreProperties>
</file>