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35"/>
  </p:notesMasterIdLst>
  <p:sldIdLst>
    <p:sldId id="256" r:id="rId3"/>
    <p:sldId id="290" r:id="rId4"/>
    <p:sldId id="291" r:id="rId5"/>
    <p:sldId id="257" r:id="rId6"/>
    <p:sldId id="258" r:id="rId7"/>
    <p:sldId id="259" r:id="rId8"/>
    <p:sldId id="260"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8" r:id="rId28"/>
    <p:sldId id="283" r:id="rId29"/>
    <p:sldId id="284" r:id="rId30"/>
    <p:sldId id="287" r:id="rId31"/>
    <p:sldId id="274" r:id="rId32"/>
    <p:sldId id="285" r:id="rId33"/>
    <p:sldId id="292"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Libre Franklin" pitchFamily="2" charset="77"/>
      <p:regular r:id="rId40"/>
      <p:bold r:id="rId40"/>
      <p:italic r:id="rId40"/>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jx3yZY5B2JhKjJ5TQ/h1OX/cg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8"/>
    <p:restoredTop sz="70506" autoAdjust="0"/>
  </p:normalViewPr>
  <p:slideViewPr>
    <p:cSldViewPr snapToGrid="0">
      <p:cViewPr>
        <p:scale>
          <a:sx n="159" d="100"/>
          <a:sy n="159" d="100"/>
        </p:scale>
        <p:origin x="-8" y="64"/>
      </p:cViewPr>
      <p:guideLst>
        <p:guide orient="horz" pos="1620"/>
        <p:guide pos="2880"/>
      </p:guideLst>
    </p:cSldViewPr>
  </p:slideViewPr>
  <p:notesTextViewPr>
    <p:cViewPr>
      <p:scale>
        <a:sx n="110" d="100"/>
        <a:sy n="110" d="100"/>
      </p:scale>
      <p:origin x="0" y="-10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NULL"/><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ackard.org/what-were-learning/resource/informal-childcare-in-california-current-arrangements-and-future-need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lf2.library.ca.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r>
              <a:rPr lang="en-US" dirty="0"/>
              <a:t>Slide during welcome as people arrive</a:t>
            </a:r>
            <a:endParaRPr dirty="0"/>
          </a:p>
        </p:txBody>
      </p:sp>
      <p:sp>
        <p:nvSpPr>
          <p:cNvPr id="172" name="Google Shape;172;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61" name="Google Shape;261;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72" name="Google Shape;272;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85" name="Google Shape;285;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97" name="Google Shape;297;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10" name="Google Shape;310;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19" name="Google Shape;319;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40" name="Google Shape;340;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4" name="Google Shape;36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8" name="Google Shape;378;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Jody welcomes everyone from the CA State Library </a:t>
            </a:r>
          </a:p>
          <a:p>
            <a:pPr marL="457200" lvl="0" indent="-298450" algn="l" rtl="0">
              <a:lnSpc>
                <a:spcPct val="100000"/>
              </a:lnSpc>
              <a:spcBef>
                <a:spcPts val="0"/>
              </a:spcBef>
              <a:spcAft>
                <a:spcPts val="0"/>
              </a:spcAft>
              <a:buSzPts val="1100"/>
              <a:buChar char="●"/>
            </a:pPr>
            <a:r>
              <a:rPr lang="en-US" dirty="0"/>
              <a:t>Thanks Packard </a:t>
            </a:r>
          </a:p>
          <a:p>
            <a:pPr marL="457200" lvl="0" indent="-298450" algn="l" rtl="0">
              <a:lnSpc>
                <a:spcPct val="100000"/>
              </a:lnSpc>
              <a:spcBef>
                <a:spcPts val="0"/>
              </a:spcBef>
              <a:spcAft>
                <a:spcPts val="0"/>
              </a:spcAft>
              <a:buSzPts val="1100"/>
              <a:buChar char="●"/>
            </a:pPr>
            <a:r>
              <a:rPr lang="en-US" dirty="0"/>
              <a:t>Introduces Julie as Project Manager</a:t>
            </a:r>
            <a:endParaRPr dirty="0"/>
          </a:p>
        </p:txBody>
      </p:sp>
      <p:sp>
        <p:nvSpPr>
          <p:cNvPr id="180" name="Google Shape;18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31422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90" name="Google Shape;39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dirty="0">
              <a:solidFill>
                <a:schemeClr val="dk1"/>
              </a:solidFill>
              <a:latin typeface="Calibri"/>
              <a:ea typeface="Calibri"/>
              <a:cs typeface="Calibri"/>
              <a:sym typeface="Calibri"/>
            </a:endParaRPr>
          </a:p>
        </p:txBody>
      </p:sp>
      <p:sp>
        <p:nvSpPr>
          <p:cNvPr id="414" name="Google Shape;414;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5" name="Google Shape;42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436" name="Google Shape;43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448" name="Google Shape;44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9285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00"/>
              <a:buNone/>
            </a:pPr>
            <a:endParaRPr/>
          </a:p>
        </p:txBody>
      </p:sp>
      <p:sp>
        <p:nvSpPr>
          <p:cNvPr id="463" name="Google Shape;46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696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Julie- I’m excited to be here today to share with you some of what we learned during the Stay &amp; Play Pilot Project. Before we dive into the case studies from two of our pilot libraries, I’d like to give you a little bit of background information.</a:t>
            </a:r>
            <a:endParaRPr dirty="0"/>
          </a:p>
        </p:txBody>
      </p:sp>
      <p:sp>
        <p:nvSpPr>
          <p:cNvPr id="180" name="Google Shape;18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921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t>1:10 pass to Jody for a closing</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Jody – thank everyone for joining us</a:t>
            </a:r>
          </a:p>
          <a:p>
            <a:pPr marL="457200" lvl="0" indent="-298450" algn="l" rtl="0">
              <a:lnSpc>
                <a:spcPct val="100000"/>
              </a:lnSpc>
              <a:spcBef>
                <a:spcPts val="0"/>
              </a:spcBef>
              <a:spcAft>
                <a:spcPts val="0"/>
              </a:spcAft>
              <a:buSzPts val="1100"/>
              <a:buChar char="●"/>
            </a:pPr>
            <a:r>
              <a:rPr lang="en-US" dirty="0"/>
              <a:t>Short Survey to fill out</a:t>
            </a:r>
          </a:p>
          <a:p>
            <a:pPr marL="457200" lvl="0" indent="-298450" algn="l" rtl="0">
              <a:lnSpc>
                <a:spcPct val="100000"/>
              </a:lnSpc>
              <a:spcBef>
                <a:spcPts val="0"/>
              </a:spcBef>
              <a:spcAft>
                <a:spcPts val="0"/>
              </a:spcAft>
              <a:buSzPts val="1100"/>
              <a:buChar char="●"/>
            </a:pPr>
            <a:r>
              <a:rPr lang="en-US" dirty="0"/>
              <a:t>If we’ve peaked your interest – toolkit in the fall</a:t>
            </a:r>
          </a:p>
          <a:p>
            <a:pPr marL="457200" lvl="0" indent="-298450" algn="l" rtl="0">
              <a:lnSpc>
                <a:spcPct val="100000"/>
              </a:lnSpc>
              <a:spcBef>
                <a:spcPts val="0"/>
              </a:spcBef>
              <a:spcAft>
                <a:spcPts val="0"/>
              </a:spcAft>
              <a:buSzPts val="1100"/>
              <a:buChar char="●"/>
            </a:pPr>
            <a:r>
              <a:rPr lang="en-US" dirty="0"/>
              <a:t>Hoping to scale it up and more information to come soon!</a:t>
            </a:r>
            <a:endParaRPr dirty="0"/>
          </a:p>
        </p:txBody>
      </p:sp>
      <p:sp>
        <p:nvSpPr>
          <p:cNvPr id="180" name="Google Shape;18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93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Julie --  I thought I would begin with defining our Stay &amp; Play audience  --- Family Friend and Neighbor caregivers of young children. FFN can be anyone who cares for a child but is not a licensed provider. This group includes extended family, friends, neighbors (FFNS) and other adults that might receive pay or barter for providing care. Sometimes FFN are also referred to as informal child care providers or “kith and kin” caregivers.</a:t>
            </a:r>
          </a:p>
          <a:p>
            <a:pPr marL="457200" lvl="0" indent="-298450" algn="l" rtl="0">
              <a:lnSpc>
                <a:spcPct val="100000"/>
              </a:lnSpc>
              <a:spcBef>
                <a:spcPts val="0"/>
              </a:spcBef>
              <a:spcAft>
                <a:spcPts val="0"/>
              </a:spcAft>
              <a:buSzPts val="1100"/>
              <a:buChar char="●"/>
            </a:pPr>
            <a:endParaRPr dirty="0"/>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In California, roughly 80% of young children under two and 40% of children birth to five are cared for by FFN. Providing so many hours of care each week FFN have a profound impact on the lives of the children in their care. </a:t>
            </a:r>
            <a:r>
              <a:rPr lang="en-US" sz="1100" b="0" i="0" u="none" strike="noStrike" cap="none" dirty="0">
                <a:solidFill>
                  <a:srgbClr val="000000"/>
                </a:solidFill>
                <a:effectLst/>
                <a:latin typeface="Arial"/>
                <a:ea typeface="Arial"/>
                <a:cs typeface="Arial"/>
                <a:sym typeface="Arial"/>
              </a:rPr>
              <a:t>FFN often don’t have the same access to information, resources and support available to formal, licensed child care providers.</a:t>
            </a:r>
            <a:endParaRPr lang="en-US" sz="1100" b="0" i="0" u="none" strike="noStrike" cap="none" dirty="0">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endParaRPr lang="en-US" sz="1100" b="0" i="0" u="none" strike="noStrike" cap="none" dirty="0">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ea typeface="Arial"/>
                <a:cs typeface="Arial"/>
                <a:sym typeface="Arial"/>
              </a:rPr>
              <a:t>Public libraries are uniquely positioned to responsively support FFN with information, resources and community connections.</a:t>
            </a:r>
            <a:endParaRPr dirty="0"/>
          </a:p>
          <a:p>
            <a:pPr marL="457200" lvl="0" indent="-228600" algn="l" rtl="0">
              <a:lnSpc>
                <a:spcPct val="100000"/>
              </a:lnSpc>
              <a:spcBef>
                <a:spcPts val="0"/>
              </a:spcBef>
              <a:spcAft>
                <a:spcPts val="0"/>
              </a:spcAft>
              <a:buSzPts val="1100"/>
              <a:buNone/>
            </a:pPr>
            <a:r>
              <a:rPr lang="en-US" sz="1100" u="sng" dirty="0">
                <a:solidFill>
                  <a:schemeClr val="hlink"/>
                </a:solidFill>
                <a:hlinkClick r:id="rId3"/>
              </a:rPr>
              <a:t>https://www.packard.org/what-were-learning/resource/informal-childcare-in-california-current-arrangements-and-future-needs/</a:t>
            </a:r>
            <a:endParaRPr dirty="0"/>
          </a:p>
        </p:txBody>
      </p:sp>
      <p:sp>
        <p:nvSpPr>
          <p:cNvPr id="180" name="Google Shape;18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In 2016, the Oakland Public Library received a Packard Foundation grant to create programming specifically designed for family, friend and neighbor child care providers in their community. The resulting Oakland Play Café then led to a subsequent pilot grant to test this service model in other, diverse library settings throughout California which resulted in the service model we are sharing today called “</a:t>
            </a:r>
            <a:r>
              <a:rPr lang="en-US" sz="1100" b="0" i="1" u="none" strike="noStrike" cap="none" dirty="0">
                <a:solidFill>
                  <a:srgbClr val="000000"/>
                </a:solidFill>
                <a:latin typeface="Arial"/>
                <a:ea typeface="Arial"/>
                <a:cs typeface="Arial"/>
                <a:sym typeface="Arial"/>
              </a:rPr>
              <a:t>Stay &amp; Play</a:t>
            </a:r>
            <a:r>
              <a:rPr lang="en-US" sz="1100" b="0" i="0" u="none" strike="noStrike" cap="none" dirty="0">
                <a:solidFill>
                  <a:srgbClr val="000000"/>
                </a:solidFill>
                <a:latin typeface="Arial"/>
                <a:ea typeface="Arial"/>
                <a:cs typeface="Arial"/>
                <a:sym typeface="Arial"/>
              </a:rPr>
              <a:t>” . </a:t>
            </a:r>
          </a:p>
          <a:p>
            <a:pPr marL="457200" lvl="0" indent="-298450" algn="l" rtl="0">
              <a:lnSpc>
                <a:spcPct val="100000"/>
              </a:lnSpc>
              <a:spcBef>
                <a:spcPts val="0"/>
              </a:spcBef>
              <a:spcAft>
                <a:spcPts val="0"/>
              </a:spcAft>
              <a:buSzPts val="1100"/>
              <a:buChar char="●"/>
            </a:pPr>
            <a:endParaRPr b="0" dirty="0"/>
          </a:p>
          <a:p>
            <a:pPr marL="457200" lvl="0" indent="-298450" algn="l" rtl="0">
              <a:lnSpc>
                <a:spcPct val="100000"/>
              </a:lnSpc>
              <a:spcBef>
                <a:spcPts val="0"/>
              </a:spcBef>
              <a:spcAft>
                <a:spcPts val="0"/>
              </a:spcAft>
              <a:buSzPts val="1100"/>
              <a:buChar char="●"/>
            </a:pPr>
            <a:r>
              <a:rPr lang="en-US" sz="1100" b="0" i="1" u="none" strike="noStrike" cap="none" dirty="0">
                <a:solidFill>
                  <a:srgbClr val="000000"/>
                </a:solidFill>
                <a:latin typeface="Arial"/>
                <a:ea typeface="Arial"/>
                <a:cs typeface="Arial"/>
                <a:sym typeface="Arial"/>
              </a:rPr>
              <a:t>Stay &amp; Play</a:t>
            </a:r>
            <a:r>
              <a:rPr lang="en-US" sz="1100" b="0" i="0" u="none" strike="noStrike" cap="none" dirty="0">
                <a:solidFill>
                  <a:srgbClr val="000000"/>
                </a:solidFill>
                <a:latin typeface="Arial"/>
                <a:ea typeface="Arial"/>
                <a:cs typeface="Arial"/>
                <a:sym typeface="Arial"/>
              </a:rPr>
              <a:t> builds on early learning foundations and best practices that have been promoted, for more than a decade, by the California State Library’s </a:t>
            </a:r>
            <a:r>
              <a:rPr lang="en-US" sz="1100" b="0" i="0" u="sng" strike="noStrike" cap="none" dirty="0">
                <a:solidFill>
                  <a:srgbClr val="000000"/>
                </a:solidFill>
                <a:latin typeface="Arial"/>
                <a:ea typeface="Arial"/>
                <a:cs typeface="Arial"/>
                <a:sym typeface="Arial"/>
                <a:hlinkClick r:id="rId3"/>
              </a:rPr>
              <a:t>Early Learning with Families (ELF)</a:t>
            </a:r>
            <a:r>
              <a:rPr lang="en-US" sz="1100" b="0" i="0" u="none" strike="noStrike" cap="none" dirty="0">
                <a:solidFill>
                  <a:srgbClr val="000000"/>
                </a:solidFill>
                <a:latin typeface="Arial"/>
                <a:ea typeface="Arial"/>
                <a:cs typeface="Arial"/>
                <a:sym typeface="Arial"/>
              </a:rPr>
              <a:t> initiative – which is a statewide initiative that supports continued evolution of library services to young children, their families and caregivers. </a:t>
            </a:r>
          </a:p>
          <a:p>
            <a:pPr marL="457200" lvl="0" indent="-298450" algn="l" rtl="0">
              <a:lnSpc>
                <a:spcPct val="100000"/>
              </a:lnSpc>
              <a:spcBef>
                <a:spcPts val="0"/>
              </a:spcBef>
              <a:spcAft>
                <a:spcPts val="0"/>
              </a:spcAft>
              <a:buSzPts val="1100"/>
              <a:buChar char="●"/>
            </a:pPr>
            <a:endParaRPr lang="en-US" sz="1100" b="0" i="0" u="none" strike="noStrike" cap="none" dirty="0">
              <a:solidFill>
                <a:srgbClr val="000000"/>
              </a:solidFill>
              <a:latin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cs typeface="Arial"/>
                <a:sym typeface="Arial"/>
              </a:rPr>
              <a:t>Let’s take a look at the five components of stay and play that inform all aspects of the program…</a:t>
            </a: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Each of the five components do not look the same in every program but they are included in every program–the components </a:t>
            </a:r>
            <a:r>
              <a:rPr lang="en-US" sz="1100" b="0" i="0" u="none" strike="noStrike" cap="none" dirty="0">
                <a:solidFill>
                  <a:srgbClr val="000000"/>
                </a:solidFill>
                <a:effectLst/>
                <a:latin typeface="Arial"/>
                <a:ea typeface="Arial"/>
                <a:cs typeface="Arial"/>
                <a:sym typeface="Arial"/>
              </a:rPr>
              <a:t>can be adapted to meet the unique needs of different libraries and the Family, Friend and Neighbor child care providers in their communities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component are listed here: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intentional outreach to FFN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a:t>
            </a:r>
            <a:r>
              <a:rPr lang="en-US" dirty="0" err="1"/>
              <a:t>Storytimes</a:t>
            </a:r>
            <a:r>
              <a:rPr lang="en-US" dirty="0"/>
              <a:t> for children with their caregivers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Play opportunities that encourage child and care provider interactions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Resources, programming and experts from the community to support caregivers with child development and learning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5. Food– either providing food or accommodating food at the library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will have a chance to see some of the differences in two of the pilots adapted these five components in the upcoming case studies</a:t>
            </a:r>
            <a:endParaRPr dirty="0"/>
          </a:p>
        </p:txBody>
      </p:sp>
      <p:sp>
        <p:nvSpPr>
          <p:cNvPr id="194" name="Google Shape;1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r>
              <a:rPr lang="en-US" dirty="0"/>
              <a:t>Thanks to the David and Lucile Packard Foundation we were able to pilot 5 programs to try out this service model in a variety of communities across the state– urban suburban and rural… large and small. </a:t>
            </a:r>
          </a:p>
          <a:p>
            <a:pPr rtl="0"/>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The specific libraries were:</a:t>
            </a:r>
          </a:p>
          <a:p>
            <a:pPr rtl="0"/>
            <a:endParaRPr lang="en-US" b="0" dirty="0">
              <a:effectLst/>
            </a:endParaRPr>
          </a:p>
          <a:p>
            <a:pPr rtl="0" fontAlgn="base"/>
            <a:r>
              <a:rPr lang="en-US" sz="1100" b="0" i="0" u="none" strike="noStrike" cap="none" dirty="0">
                <a:solidFill>
                  <a:srgbClr val="000000"/>
                </a:solidFill>
                <a:effectLst/>
                <a:latin typeface="Arial"/>
                <a:ea typeface="Arial"/>
                <a:cs typeface="Arial"/>
                <a:sym typeface="Arial"/>
              </a:rPr>
              <a:t>Fresno County Public Library (Mendota Branch) </a:t>
            </a:r>
          </a:p>
          <a:p>
            <a:pPr rtl="0" fontAlgn="base"/>
            <a:r>
              <a:rPr lang="en-US" sz="1100" b="0" i="0" u="none" strike="noStrike" cap="none" dirty="0">
                <a:solidFill>
                  <a:srgbClr val="000000"/>
                </a:solidFill>
                <a:effectLst/>
                <a:latin typeface="Arial"/>
                <a:ea typeface="Arial"/>
                <a:cs typeface="Arial"/>
                <a:sym typeface="Arial"/>
              </a:rPr>
              <a:t>Nevada County Community Library (Grass Valley Branch) </a:t>
            </a:r>
          </a:p>
          <a:p>
            <a:pPr rtl="0" fontAlgn="base"/>
            <a:r>
              <a:rPr lang="en-US" sz="1100" b="0" i="0" u="none" strike="noStrike" cap="none" dirty="0">
                <a:solidFill>
                  <a:srgbClr val="000000"/>
                </a:solidFill>
                <a:effectLst/>
                <a:latin typeface="Arial"/>
                <a:ea typeface="Arial"/>
                <a:cs typeface="Arial"/>
                <a:sym typeface="Arial"/>
              </a:rPr>
              <a:t>San Jose Public Library (Educational Park Branch)</a:t>
            </a:r>
          </a:p>
          <a:p>
            <a:pPr rtl="0" fontAlgn="base"/>
            <a:r>
              <a:rPr lang="en-US" sz="1100" b="0" i="0" u="none" strike="noStrike" cap="none" dirty="0">
                <a:solidFill>
                  <a:srgbClr val="000000"/>
                </a:solidFill>
                <a:effectLst/>
                <a:latin typeface="Arial"/>
                <a:ea typeface="Arial"/>
                <a:cs typeface="Arial"/>
                <a:sym typeface="Arial"/>
              </a:rPr>
              <a:t>Santa Barbara Public Library (Eastside Branch) </a:t>
            </a:r>
          </a:p>
          <a:p>
            <a:pPr rtl="0" fontAlgn="base"/>
            <a:r>
              <a:rPr lang="en-US" sz="1100" b="0" i="0" u="none" strike="noStrike" cap="none" dirty="0">
                <a:solidFill>
                  <a:srgbClr val="000000"/>
                </a:solidFill>
                <a:effectLst/>
                <a:latin typeface="Arial"/>
                <a:ea typeface="Arial"/>
                <a:cs typeface="Arial"/>
                <a:sym typeface="Arial"/>
              </a:rPr>
              <a:t>Tulare County Library (Pixley Branch)</a:t>
            </a:r>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r>
              <a:rPr lang="en-US" dirty="0"/>
              <a:t>We did one year of planning, another year of implementation (which included two 6 to 8 week series of weekly stay &amp; play sessions) in which we gathered lessons learned. We are finishing up an online toolkit that should be available this fall to highlight best practices and lessons learned to assist other libraries in designing similar programs to engage and support FFN in their own communities. </a:t>
            </a:r>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r>
              <a:rPr lang="en-US" dirty="0"/>
              <a:t>Today we have two of the pilot program teams with us from Grass Valley and Santa Barbara to share their experiences with stay &amp; play. As you listen to the presentations, please feel free to submit any questions you may have for the Q &amp; A afterwards. </a:t>
            </a:r>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r>
              <a:rPr lang="en-US" dirty="0"/>
              <a:t>Without </a:t>
            </a:r>
            <a:r>
              <a:rPr lang="en-US" dirty="0" err="1"/>
              <a:t>futher</a:t>
            </a:r>
            <a:r>
              <a:rPr lang="en-US" dirty="0"/>
              <a:t> </a:t>
            </a:r>
            <a:r>
              <a:rPr lang="en-US" dirty="0" err="1"/>
              <a:t>adoo</a:t>
            </a:r>
            <a:r>
              <a:rPr lang="en-US" dirty="0"/>
              <a:t> I’d like to introduce our first team from </a:t>
            </a:r>
            <a:r>
              <a:rPr lang="en-US"/>
              <a:t>Grass Valley…</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28" name="Google Shape;228;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50" name="Google Shape;250;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3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 name="Google Shape;14;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ernate Text">
  <p:cSld name="Alternate Text">
    <p:spTree>
      <p:nvGrpSpPr>
        <p:cNvPr id="1" name="Shape 68"/>
        <p:cNvGrpSpPr/>
        <p:nvPr/>
      </p:nvGrpSpPr>
      <p:grpSpPr>
        <a:xfrm>
          <a:off x="0" y="0"/>
          <a:ext cx="0" cy="0"/>
          <a:chOff x="0" y="0"/>
          <a:chExt cx="0" cy="0"/>
        </a:xfrm>
      </p:grpSpPr>
      <p:sp>
        <p:nvSpPr>
          <p:cNvPr id="69" name="Google Shape;69;p42"/>
          <p:cNvSpPr/>
          <p:nvPr/>
        </p:nvSpPr>
        <p:spPr>
          <a:xfrm>
            <a:off x="0" y="1"/>
            <a:ext cx="9144000" cy="495698"/>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70" name="Google Shape;70;p42"/>
          <p:cNvSpPr txBox="1">
            <a:spLocks noGrp="1"/>
          </p:cNvSpPr>
          <p:nvPr>
            <p:ph type="body" idx="1"/>
          </p:nvPr>
        </p:nvSpPr>
        <p:spPr>
          <a:xfrm>
            <a:off x="120650" y="635001"/>
            <a:ext cx="8870950" cy="356632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0"/>
              </a:spcBef>
              <a:spcAft>
                <a:spcPts val="0"/>
              </a:spcAft>
              <a:buClr>
                <a:schemeClr val="dk1"/>
              </a:buClr>
              <a:buSzPts val="2100"/>
              <a:buChar char="•"/>
              <a:defRPr>
                <a:latin typeface="Libre Franklin"/>
                <a:ea typeface="Libre Franklin"/>
                <a:cs typeface="Libre Franklin"/>
                <a:sym typeface="Libre Franklin"/>
              </a:defRPr>
            </a:lvl1pPr>
            <a:lvl2pPr marL="914400" lvl="1" indent="-342900" algn="l">
              <a:lnSpc>
                <a:spcPct val="90000"/>
              </a:lnSpc>
              <a:spcBef>
                <a:spcPts val="900"/>
              </a:spcBef>
              <a:spcAft>
                <a:spcPts val="0"/>
              </a:spcAft>
              <a:buClr>
                <a:schemeClr val="dk1"/>
              </a:buClr>
              <a:buSzPts val="1800"/>
              <a:buChar char="•"/>
              <a:defRPr>
                <a:latin typeface="Libre Franklin"/>
                <a:ea typeface="Libre Franklin"/>
                <a:cs typeface="Libre Franklin"/>
                <a:sym typeface="Libre Franklin"/>
              </a:defRPr>
            </a:lvl2pPr>
            <a:lvl3pPr marL="1371600" lvl="2" indent="-323850" algn="l">
              <a:lnSpc>
                <a:spcPct val="90000"/>
              </a:lnSpc>
              <a:spcBef>
                <a:spcPts val="900"/>
              </a:spcBef>
              <a:spcAft>
                <a:spcPts val="0"/>
              </a:spcAft>
              <a:buClr>
                <a:schemeClr val="dk1"/>
              </a:buClr>
              <a:buSzPts val="1500"/>
              <a:buChar char="•"/>
              <a:defRPr>
                <a:latin typeface="Libre Franklin"/>
                <a:ea typeface="Libre Franklin"/>
                <a:cs typeface="Libre Franklin"/>
                <a:sym typeface="Libre Franklin"/>
              </a:defRPr>
            </a:lvl3pPr>
            <a:lvl4pPr marL="1828800" lvl="3" indent="-317500" algn="l">
              <a:lnSpc>
                <a:spcPct val="90000"/>
              </a:lnSpc>
              <a:spcBef>
                <a:spcPts val="900"/>
              </a:spcBef>
              <a:spcAft>
                <a:spcPts val="0"/>
              </a:spcAft>
              <a:buClr>
                <a:schemeClr val="dk1"/>
              </a:buClr>
              <a:buSzPts val="1400"/>
              <a:buChar char="•"/>
              <a:defRPr>
                <a:latin typeface="Libre Franklin"/>
                <a:ea typeface="Libre Franklin"/>
                <a:cs typeface="Libre Franklin"/>
                <a:sym typeface="Libre Franklin"/>
              </a:defRPr>
            </a:lvl4pPr>
            <a:lvl5pPr marL="2286000" lvl="4" indent="-317500" algn="l">
              <a:lnSpc>
                <a:spcPct val="90000"/>
              </a:lnSpc>
              <a:spcBef>
                <a:spcPts val="900"/>
              </a:spcBef>
              <a:spcAft>
                <a:spcPts val="0"/>
              </a:spcAft>
              <a:buClr>
                <a:schemeClr val="dk1"/>
              </a:buClr>
              <a:buSzPts val="1400"/>
              <a:buChar char="•"/>
              <a:defRPr>
                <a:latin typeface="Libre Franklin"/>
                <a:ea typeface="Libre Franklin"/>
                <a:cs typeface="Libre Franklin"/>
                <a:sym typeface="Libre Franklin"/>
              </a:defRPr>
            </a:lvl5pPr>
            <a:lvl6pPr marL="2743200" lvl="5" indent="-317500" algn="l">
              <a:lnSpc>
                <a:spcPct val="90000"/>
              </a:lnSpc>
              <a:spcBef>
                <a:spcPts val="9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42"/>
          <p:cNvSpPr txBox="1">
            <a:spLocks noGrp="1"/>
          </p:cNvSpPr>
          <p:nvPr>
            <p:ph type="body" idx="2"/>
          </p:nvPr>
        </p:nvSpPr>
        <p:spPr>
          <a:xfrm>
            <a:off x="120650" y="2"/>
            <a:ext cx="8870949" cy="495696"/>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0"/>
              </a:spcBef>
              <a:spcAft>
                <a:spcPts val="0"/>
              </a:spcAft>
              <a:buClr>
                <a:schemeClr val="lt1"/>
              </a:buClr>
              <a:buSzPts val="2500"/>
              <a:buNone/>
              <a:defRPr sz="2500" b="1" cap="none">
                <a:solidFill>
                  <a:schemeClr val="lt1"/>
                </a:solidFill>
                <a:latin typeface="Libre Franklin"/>
                <a:ea typeface="Libre Franklin"/>
                <a:cs typeface="Libre Franklin"/>
                <a:sym typeface="Libre Franklin"/>
              </a:defRPr>
            </a:lvl1pPr>
            <a:lvl2pPr marL="914400" lvl="1" indent="-228600" algn="l">
              <a:lnSpc>
                <a:spcPct val="90000"/>
              </a:lnSpc>
              <a:spcBef>
                <a:spcPts val="400"/>
              </a:spcBef>
              <a:spcAft>
                <a:spcPts val="0"/>
              </a:spcAft>
              <a:buClr>
                <a:schemeClr val="dk1"/>
              </a:buClr>
              <a:buSzPts val="3300"/>
              <a:buNone/>
              <a:defRPr sz="3300"/>
            </a:lvl2pPr>
            <a:lvl3pPr marL="1371600" lvl="2" indent="-228600" algn="l">
              <a:lnSpc>
                <a:spcPct val="90000"/>
              </a:lnSpc>
              <a:spcBef>
                <a:spcPts val="400"/>
              </a:spcBef>
              <a:spcAft>
                <a:spcPts val="0"/>
              </a:spcAft>
              <a:buClr>
                <a:schemeClr val="dk1"/>
              </a:buClr>
              <a:buSzPts val="3300"/>
              <a:buNone/>
              <a:defRPr sz="3300"/>
            </a:lvl3pPr>
            <a:lvl4pPr marL="1828800" lvl="3" indent="-228600" algn="l">
              <a:lnSpc>
                <a:spcPct val="90000"/>
              </a:lnSpc>
              <a:spcBef>
                <a:spcPts val="400"/>
              </a:spcBef>
              <a:spcAft>
                <a:spcPts val="0"/>
              </a:spcAft>
              <a:buClr>
                <a:schemeClr val="dk1"/>
              </a:buClr>
              <a:buSzPts val="3300"/>
              <a:buNone/>
              <a:defRPr sz="3300"/>
            </a:lvl4pPr>
            <a:lvl5pPr marL="2286000" lvl="4" indent="-228600" algn="l">
              <a:lnSpc>
                <a:spcPct val="90000"/>
              </a:lnSpc>
              <a:spcBef>
                <a:spcPts val="400"/>
              </a:spcBef>
              <a:spcAft>
                <a:spcPts val="0"/>
              </a:spcAft>
              <a:buClr>
                <a:schemeClr val="dk1"/>
              </a:buClr>
              <a:buSzPts val="3300"/>
              <a:buNone/>
              <a:defRPr sz="33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42"/>
          <p:cNvSpPr txBox="1">
            <a:spLocks noGrp="1"/>
          </p:cNvSpPr>
          <p:nvPr>
            <p:ph type="sldNum" idx="12"/>
          </p:nvPr>
        </p:nvSpPr>
        <p:spPr>
          <a:xfrm>
            <a:off x="2386326" y="4534298"/>
            <a:ext cx="64008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42"/>
          <p:cNvSpPr txBox="1">
            <a:spLocks noGrp="1"/>
          </p:cNvSpPr>
          <p:nvPr>
            <p:ph type="ftr" idx="11"/>
          </p:nvPr>
        </p:nvSpPr>
        <p:spPr>
          <a:xfrm>
            <a:off x="421399" y="4828654"/>
            <a:ext cx="293864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43"/>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7" name="Google Shape;77;p4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4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4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44"/>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44"/>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45"/>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45"/>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45"/>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2" name="Google Shape;92;p45"/>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 name="Google Shape;93;p4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4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4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4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4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4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4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4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4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4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4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48"/>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8" name="Google Shape;108;p48"/>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9" name="Google Shape;109;p4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4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49"/>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4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4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4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
        <p:cNvGrpSpPr/>
        <p:nvPr/>
      </p:nvGrpSpPr>
      <p:grpSpPr>
        <a:xfrm>
          <a:off x="0" y="0"/>
          <a:ext cx="0" cy="0"/>
          <a:chOff x="0" y="0"/>
          <a:chExt cx="0" cy="0"/>
        </a:xfrm>
      </p:grpSpPr>
      <p:sp>
        <p:nvSpPr>
          <p:cNvPr id="119" name="Google Shape;119;p50"/>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50"/>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 name="Google Shape;121;p5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5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5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
        <p:cNvGrpSpPr/>
        <p:nvPr/>
      </p:nvGrpSpPr>
      <p:grpSpPr>
        <a:xfrm>
          <a:off x="0" y="0"/>
          <a:ext cx="0" cy="0"/>
          <a:chOff x="0" y="0"/>
          <a:chExt cx="0" cy="0"/>
        </a:xfrm>
      </p:grpSpPr>
      <p:sp>
        <p:nvSpPr>
          <p:cNvPr id="129" name="Google Shape;129;p5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0" name="Google Shape;130;p5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1" name="Google Shape;13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34"/>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0" name="Google Shape;20;p3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 name="Google Shape;21;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
        <p:cNvGrpSpPr/>
        <p:nvPr/>
      </p:nvGrpSpPr>
      <p:grpSpPr>
        <a:xfrm>
          <a:off x="0" y="0"/>
          <a:ext cx="0" cy="0"/>
          <a:chOff x="0" y="0"/>
          <a:chExt cx="0" cy="0"/>
        </a:xfrm>
      </p:grpSpPr>
      <p:sp>
        <p:nvSpPr>
          <p:cNvPr id="133" name="Google Shape;133;p5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4" name="Google Shape;13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8" name="Google Shape;138;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
        <p:cNvGrpSpPr/>
        <p:nvPr/>
      </p:nvGrpSpPr>
      <p:grpSpPr>
        <a:xfrm>
          <a:off x="0" y="0"/>
          <a:ext cx="0" cy="0"/>
          <a:chOff x="0" y="0"/>
          <a:chExt cx="0" cy="0"/>
        </a:xfrm>
      </p:grpSpPr>
      <p:sp>
        <p:nvSpPr>
          <p:cNvPr id="140" name="Google Shape;140;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5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2" name="Google Shape;142;p5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3" name="Google Shape;143;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7"/>
        <p:cNvGrpSpPr/>
        <p:nvPr/>
      </p:nvGrpSpPr>
      <p:grpSpPr>
        <a:xfrm>
          <a:off x="0" y="0"/>
          <a:ext cx="0" cy="0"/>
          <a:chOff x="0" y="0"/>
          <a:chExt cx="0" cy="0"/>
        </a:xfrm>
      </p:grpSpPr>
      <p:sp>
        <p:nvSpPr>
          <p:cNvPr id="148" name="Google Shape;148;p5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9" name="Google Shape;149;p5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0" name="Google Shape;150;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1"/>
        <p:cNvGrpSpPr/>
        <p:nvPr/>
      </p:nvGrpSpPr>
      <p:grpSpPr>
        <a:xfrm>
          <a:off x="0" y="0"/>
          <a:ext cx="0" cy="0"/>
          <a:chOff x="0" y="0"/>
          <a:chExt cx="0" cy="0"/>
        </a:xfrm>
      </p:grpSpPr>
      <p:sp>
        <p:nvSpPr>
          <p:cNvPr id="152" name="Google Shape;152;p5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3" name="Google Shape;153;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4"/>
        <p:cNvGrpSpPr/>
        <p:nvPr/>
      </p:nvGrpSpPr>
      <p:grpSpPr>
        <a:xfrm>
          <a:off x="0" y="0"/>
          <a:ext cx="0" cy="0"/>
          <a:chOff x="0" y="0"/>
          <a:chExt cx="0" cy="0"/>
        </a:xfrm>
      </p:grpSpPr>
      <p:sp>
        <p:nvSpPr>
          <p:cNvPr id="155" name="Google Shape;155;p5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5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7" name="Google Shape;157;p5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8" name="Google Shape;158;p5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9" name="Google Shape;15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0"/>
        <p:cNvGrpSpPr/>
        <p:nvPr/>
      </p:nvGrpSpPr>
      <p:grpSpPr>
        <a:xfrm>
          <a:off x="0" y="0"/>
          <a:ext cx="0" cy="0"/>
          <a:chOff x="0" y="0"/>
          <a:chExt cx="0" cy="0"/>
        </a:xfrm>
      </p:grpSpPr>
      <p:sp>
        <p:nvSpPr>
          <p:cNvPr id="161" name="Google Shape;161;p6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62" name="Google Shape;162;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3"/>
        <p:cNvGrpSpPr/>
        <p:nvPr/>
      </p:nvGrpSpPr>
      <p:grpSpPr>
        <a:xfrm>
          <a:off x="0" y="0"/>
          <a:ext cx="0" cy="0"/>
          <a:chOff x="0" y="0"/>
          <a:chExt cx="0" cy="0"/>
        </a:xfrm>
      </p:grpSpPr>
      <p:sp>
        <p:nvSpPr>
          <p:cNvPr id="164" name="Google Shape;164;p6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5" name="Google Shape;165;p6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66" name="Google Shape;16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4"/>
        <p:cNvGrpSpPr/>
        <p:nvPr/>
      </p:nvGrpSpPr>
      <p:grpSpPr>
        <a:xfrm>
          <a:off x="0" y="0"/>
          <a:ext cx="0" cy="0"/>
          <a:chOff x="0" y="0"/>
          <a:chExt cx="0" cy="0"/>
        </a:xfrm>
      </p:grpSpPr>
      <p:sp>
        <p:nvSpPr>
          <p:cNvPr id="25" name="Google Shape;25;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5"/>
          <p:cNvSpPr txBox="1">
            <a:spLocks noGrp="1"/>
          </p:cNvSpPr>
          <p:nvPr>
            <p:ph type="body" idx="1"/>
          </p:nvPr>
        </p:nvSpPr>
        <p:spPr>
          <a:xfrm>
            <a:off x="3028020" y="457200"/>
            <a:ext cx="5938181" cy="3744121"/>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900"/>
              </a:spcBef>
              <a:spcAft>
                <a:spcPts val="0"/>
              </a:spcAft>
              <a:buSzPts val="1800"/>
              <a:buChar char="•"/>
              <a:defRPr/>
            </a:lvl2pPr>
            <a:lvl3pPr marL="1371600" lvl="2" indent="-323850" algn="l">
              <a:lnSpc>
                <a:spcPct val="90000"/>
              </a:lnSpc>
              <a:spcBef>
                <a:spcPts val="900"/>
              </a:spcBef>
              <a:spcAft>
                <a:spcPts val="0"/>
              </a:spcAft>
              <a:buSzPts val="1500"/>
              <a:buChar char="•"/>
              <a:defRPr/>
            </a:lvl3pPr>
            <a:lvl4pPr marL="1828800" lvl="3" indent="-317500" algn="l">
              <a:lnSpc>
                <a:spcPct val="90000"/>
              </a:lnSpc>
              <a:spcBef>
                <a:spcPts val="900"/>
              </a:spcBef>
              <a:spcAft>
                <a:spcPts val="0"/>
              </a:spcAft>
              <a:buSzPts val="1400"/>
              <a:buChar char="•"/>
              <a:defRPr/>
            </a:lvl4pPr>
            <a:lvl5pPr marL="2286000" lvl="4" indent="-317500" algn="l">
              <a:lnSpc>
                <a:spcPct val="90000"/>
              </a:lnSpc>
              <a:spcBef>
                <a:spcPts val="900"/>
              </a:spcBef>
              <a:spcAft>
                <a:spcPts val="0"/>
              </a:spcAft>
              <a:buSzPts val="1400"/>
              <a:buChar char="•"/>
              <a:defRPr/>
            </a:lvl5pPr>
            <a:lvl6pPr marL="2743200" lvl="5" indent="-317500" algn="l">
              <a:lnSpc>
                <a:spcPct val="90000"/>
              </a:lnSpc>
              <a:spcBef>
                <a:spcPts val="9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8" name="Google Shape;28;p35"/>
          <p:cNvSpPr txBox="1">
            <a:spLocks noGrp="1"/>
          </p:cNvSpPr>
          <p:nvPr>
            <p:ph type="body" idx="2"/>
          </p:nvPr>
        </p:nvSpPr>
        <p:spPr>
          <a:xfrm>
            <a:off x="120652" y="457199"/>
            <a:ext cx="2605616" cy="107950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sz="2475" b="1" cap="none">
                <a:solidFill>
                  <a:schemeClr val="accent4"/>
                </a:solidFill>
              </a:defRPr>
            </a:lvl1pPr>
            <a:lvl2pPr marL="914400" lvl="1" indent="-228600" algn="l">
              <a:lnSpc>
                <a:spcPct val="90000"/>
              </a:lnSpc>
              <a:spcBef>
                <a:spcPts val="400"/>
              </a:spcBef>
              <a:spcAft>
                <a:spcPts val="0"/>
              </a:spcAft>
              <a:buSzPts val="1800"/>
              <a:buNone/>
              <a:defRPr sz="3300"/>
            </a:lvl2pPr>
            <a:lvl3pPr marL="1371600" lvl="2" indent="-228600" algn="l">
              <a:lnSpc>
                <a:spcPct val="90000"/>
              </a:lnSpc>
              <a:spcBef>
                <a:spcPts val="400"/>
              </a:spcBef>
              <a:spcAft>
                <a:spcPts val="0"/>
              </a:spcAft>
              <a:buSzPts val="1500"/>
              <a:buNone/>
              <a:defRPr sz="3300"/>
            </a:lvl3pPr>
            <a:lvl4pPr marL="1828800" lvl="3" indent="-228600" algn="l">
              <a:lnSpc>
                <a:spcPct val="90000"/>
              </a:lnSpc>
              <a:spcBef>
                <a:spcPts val="400"/>
              </a:spcBef>
              <a:spcAft>
                <a:spcPts val="0"/>
              </a:spcAft>
              <a:buSzPts val="1400"/>
              <a:buNone/>
              <a:defRPr sz="3300"/>
            </a:lvl4pPr>
            <a:lvl5pPr marL="2286000" lvl="4" indent="-228600" algn="l">
              <a:lnSpc>
                <a:spcPct val="90000"/>
              </a:lnSpc>
              <a:spcBef>
                <a:spcPts val="400"/>
              </a:spcBef>
              <a:spcAft>
                <a:spcPts val="0"/>
              </a:spcAft>
              <a:buSzPts val="1400"/>
              <a:buNone/>
              <a:defRPr sz="3300"/>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 Image">
  <p:cSld name="1_Text + Image">
    <p:spTree>
      <p:nvGrpSpPr>
        <p:cNvPr id="1" name="Shape 29"/>
        <p:cNvGrpSpPr/>
        <p:nvPr/>
      </p:nvGrpSpPr>
      <p:grpSpPr>
        <a:xfrm>
          <a:off x="0" y="0"/>
          <a:ext cx="0" cy="0"/>
          <a:chOff x="0" y="0"/>
          <a:chExt cx="0" cy="0"/>
        </a:xfrm>
      </p:grpSpPr>
      <p:sp>
        <p:nvSpPr>
          <p:cNvPr id="30" name="Google Shape;30;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36"/>
          <p:cNvSpPr txBox="1">
            <a:spLocks noGrp="1"/>
          </p:cNvSpPr>
          <p:nvPr>
            <p:ph type="body" idx="1"/>
          </p:nvPr>
        </p:nvSpPr>
        <p:spPr>
          <a:xfrm>
            <a:off x="120649" y="1664700"/>
            <a:ext cx="5382684" cy="2536621"/>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900"/>
              </a:spcBef>
              <a:spcAft>
                <a:spcPts val="0"/>
              </a:spcAft>
              <a:buSzPts val="1800"/>
              <a:buChar char="•"/>
              <a:defRPr/>
            </a:lvl2pPr>
            <a:lvl3pPr marL="1371600" lvl="2" indent="-323850" algn="l">
              <a:lnSpc>
                <a:spcPct val="90000"/>
              </a:lnSpc>
              <a:spcBef>
                <a:spcPts val="900"/>
              </a:spcBef>
              <a:spcAft>
                <a:spcPts val="0"/>
              </a:spcAft>
              <a:buSzPts val="1500"/>
              <a:buChar char="•"/>
              <a:defRPr/>
            </a:lvl3pPr>
            <a:lvl4pPr marL="1828800" lvl="3" indent="-317500" algn="l">
              <a:lnSpc>
                <a:spcPct val="90000"/>
              </a:lnSpc>
              <a:spcBef>
                <a:spcPts val="900"/>
              </a:spcBef>
              <a:spcAft>
                <a:spcPts val="0"/>
              </a:spcAft>
              <a:buSzPts val="1400"/>
              <a:buChar char="•"/>
              <a:defRPr/>
            </a:lvl4pPr>
            <a:lvl5pPr marL="2286000" lvl="4" indent="-317500" algn="l">
              <a:lnSpc>
                <a:spcPct val="90000"/>
              </a:lnSpc>
              <a:spcBef>
                <a:spcPts val="900"/>
              </a:spcBef>
              <a:spcAft>
                <a:spcPts val="0"/>
              </a:spcAft>
              <a:buSzPts val="1400"/>
              <a:buChar char="•"/>
              <a:defRPr/>
            </a:lvl5pPr>
            <a:lvl6pPr marL="2743200" lvl="5" indent="-317500" algn="l">
              <a:lnSpc>
                <a:spcPct val="90000"/>
              </a:lnSpc>
              <a:spcBef>
                <a:spcPts val="9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3" name="Google Shape;33;p36"/>
          <p:cNvSpPr>
            <a:spLocks noGrp="1"/>
          </p:cNvSpPr>
          <p:nvPr>
            <p:ph type="pic" idx="2"/>
          </p:nvPr>
        </p:nvSpPr>
        <p:spPr>
          <a:xfrm>
            <a:off x="6102339" y="467520"/>
            <a:ext cx="3041650" cy="3733801"/>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 name="Google Shape;34;p36"/>
          <p:cNvSpPr txBox="1">
            <a:spLocks noGrp="1"/>
          </p:cNvSpPr>
          <p:nvPr>
            <p:ph type="body" idx="3"/>
          </p:nvPr>
        </p:nvSpPr>
        <p:spPr>
          <a:xfrm>
            <a:off x="120651" y="457199"/>
            <a:ext cx="5382682" cy="747522"/>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sz="2475" b="1" cap="none">
                <a:solidFill>
                  <a:schemeClr val="accent4"/>
                </a:solidFill>
              </a:defRPr>
            </a:lvl1pPr>
            <a:lvl2pPr marL="914400" lvl="1" indent="-228600" algn="l">
              <a:lnSpc>
                <a:spcPct val="90000"/>
              </a:lnSpc>
              <a:spcBef>
                <a:spcPts val="400"/>
              </a:spcBef>
              <a:spcAft>
                <a:spcPts val="0"/>
              </a:spcAft>
              <a:buSzPts val="1800"/>
              <a:buNone/>
              <a:defRPr sz="3300"/>
            </a:lvl2pPr>
            <a:lvl3pPr marL="1371600" lvl="2" indent="-228600" algn="l">
              <a:lnSpc>
                <a:spcPct val="90000"/>
              </a:lnSpc>
              <a:spcBef>
                <a:spcPts val="400"/>
              </a:spcBef>
              <a:spcAft>
                <a:spcPts val="0"/>
              </a:spcAft>
              <a:buSzPts val="1500"/>
              <a:buNone/>
              <a:defRPr sz="3300"/>
            </a:lvl3pPr>
            <a:lvl4pPr marL="1828800" lvl="3" indent="-228600" algn="l">
              <a:lnSpc>
                <a:spcPct val="90000"/>
              </a:lnSpc>
              <a:spcBef>
                <a:spcPts val="400"/>
              </a:spcBef>
              <a:spcAft>
                <a:spcPts val="0"/>
              </a:spcAft>
              <a:buSzPts val="1400"/>
              <a:buNone/>
              <a:defRPr sz="3300"/>
            </a:lvl4pPr>
            <a:lvl5pPr marL="2286000" lvl="4" indent="-228600" algn="l">
              <a:lnSpc>
                <a:spcPct val="90000"/>
              </a:lnSpc>
              <a:spcBef>
                <a:spcPts val="400"/>
              </a:spcBef>
              <a:spcAft>
                <a:spcPts val="0"/>
              </a:spcAft>
              <a:buSzPts val="1400"/>
              <a:buNone/>
              <a:defRPr sz="3300"/>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ext + Image">
  <p:cSld name="2_Text + Image">
    <p:spTree>
      <p:nvGrpSpPr>
        <p:cNvPr id="1" name="Shape 35"/>
        <p:cNvGrpSpPr/>
        <p:nvPr/>
      </p:nvGrpSpPr>
      <p:grpSpPr>
        <a:xfrm>
          <a:off x="0" y="0"/>
          <a:ext cx="0" cy="0"/>
          <a:chOff x="0" y="0"/>
          <a:chExt cx="0" cy="0"/>
        </a:xfrm>
      </p:grpSpPr>
      <p:sp>
        <p:nvSpPr>
          <p:cNvPr id="36" name="Google Shape;36;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37"/>
          <p:cNvSpPr txBox="1">
            <a:spLocks noGrp="1"/>
          </p:cNvSpPr>
          <p:nvPr>
            <p:ph type="body" idx="1"/>
          </p:nvPr>
        </p:nvSpPr>
        <p:spPr>
          <a:xfrm>
            <a:off x="120649" y="1664700"/>
            <a:ext cx="5382684" cy="2536621"/>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900"/>
              </a:spcBef>
              <a:spcAft>
                <a:spcPts val="0"/>
              </a:spcAft>
              <a:buSzPts val="1800"/>
              <a:buChar char="•"/>
              <a:defRPr/>
            </a:lvl2pPr>
            <a:lvl3pPr marL="1371600" lvl="2" indent="-323850" algn="l">
              <a:lnSpc>
                <a:spcPct val="90000"/>
              </a:lnSpc>
              <a:spcBef>
                <a:spcPts val="900"/>
              </a:spcBef>
              <a:spcAft>
                <a:spcPts val="0"/>
              </a:spcAft>
              <a:buSzPts val="1500"/>
              <a:buChar char="•"/>
              <a:defRPr/>
            </a:lvl3pPr>
            <a:lvl4pPr marL="1828800" lvl="3" indent="-317500" algn="l">
              <a:lnSpc>
                <a:spcPct val="90000"/>
              </a:lnSpc>
              <a:spcBef>
                <a:spcPts val="900"/>
              </a:spcBef>
              <a:spcAft>
                <a:spcPts val="0"/>
              </a:spcAft>
              <a:buSzPts val="1400"/>
              <a:buChar char="•"/>
              <a:defRPr/>
            </a:lvl4pPr>
            <a:lvl5pPr marL="2286000" lvl="4" indent="-317500" algn="l">
              <a:lnSpc>
                <a:spcPct val="90000"/>
              </a:lnSpc>
              <a:spcBef>
                <a:spcPts val="900"/>
              </a:spcBef>
              <a:spcAft>
                <a:spcPts val="0"/>
              </a:spcAft>
              <a:buSzPts val="1400"/>
              <a:buChar char="•"/>
              <a:defRPr/>
            </a:lvl5pPr>
            <a:lvl6pPr marL="2743200" lvl="5" indent="-317500" algn="l">
              <a:lnSpc>
                <a:spcPct val="90000"/>
              </a:lnSpc>
              <a:spcBef>
                <a:spcPts val="9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9" name="Google Shape;39;p37"/>
          <p:cNvSpPr>
            <a:spLocks noGrp="1"/>
          </p:cNvSpPr>
          <p:nvPr>
            <p:ph type="pic" idx="2"/>
          </p:nvPr>
        </p:nvSpPr>
        <p:spPr>
          <a:xfrm>
            <a:off x="6102339" y="467520"/>
            <a:ext cx="3041650" cy="3733801"/>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37"/>
          <p:cNvSpPr txBox="1">
            <a:spLocks noGrp="1"/>
          </p:cNvSpPr>
          <p:nvPr>
            <p:ph type="body" idx="3"/>
          </p:nvPr>
        </p:nvSpPr>
        <p:spPr>
          <a:xfrm>
            <a:off x="120651" y="457199"/>
            <a:ext cx="5382682" cy="747522"/>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sz="2475" b="1" cap="none">
                <a:solidFill>
                  <a:schemeClr val="accent4"/>
                </a:solidFill>
              </a:defRPr>
            </a:lvl1pPr>
            <a:lvl2pPr marL="914400" lvl="1" indent="-228600" algn="l">
              <a:lnSpc>
                <a:spcPct val="90000"/>
              </a:lnSpc>
              <a:spcBef>
                <a:spcPts val="400"/>
              </a:spcBef>
              <a:spcAft>
                <a:spcPts val="0"/>
              </a:spcAft>
              <a:buSzPts val="1800"/>
              <a:buNone/>
              <a:defRPr sz="3300"/>
            </a:lvl2pPr>
            <a:lvl3pPr marL="1371600" lvl="2" indent="-228600" algn="l">
              <a:lnSpc>
                <a:spcPct val="90000"/>
              </a:lnSpc>
              <a:spcBef>
                <a:spcPts val="400"/>
              </a:spcBef>
              <a:spcAft>
                <a:spcPts val="0"/>
              </a:spcAft>
              <a:buSzPts val="1500"/>
              <a:buNone/>
              <a:defRPr sz="3300"/>
            </a:lvl3pPr>
            <a:lvl4pPr marL="1828800" lvl="3" indent="-228600" algn="l">
              <a:lnSpc>
                <a:spcPct val="90000"/>
              </a:lnSpc>
              <a:spcBef>
                <a:spcPts val="400"/>
              </a:spcBef>
              <a:spcAft>
                <a:spcPts val="0"/>
              </a:spcAft>
              <a:buSzPts val="1400"/>
              <a:buNone/>
              <a:defRPr sz="3300"/>
            </a:lvl4pPr>
            <a:lvl5pPr marL="2286000" lvl="4" indent="-228600" algn="l">
              <a:lnSpc>
                <a:spcPct val="90000"/>
              </a:lnSpc>
              <a:spcBef>
                <a:spcPts val="400"/>
              </a:spcBef>
              <a:spcAft>
                <a:spcPts val="0"/>
              </a:spcAft>
              <a:buSzPts val="1400"/>
              <a:buNone/>
              <a:defRPr sz="3300"/>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41"/>
        <p:cNvGrpSpPr/>
        <p:nvPr/>
      </p:nvGrpSpPr>
      <p:grpSpPr>
        <a:xfrm>
          <a:off x="0" y="0"/>
          <a:ext cx="0" cy="0"/>
          <a:chOff x="0" y="0"/>
          <a:chExt cx="0" cy="0"/>
        </a:xfrm>
      </p:grpSpPr>
      <p:sp>
        <p:nvSpPr>
          <p:cNvPr id="42" name="Google Shape;42;p38"/>
          <p:cNvSpPr txBox="1">
            <a:spLocks noGrp="1"/>
          </p:cNvSpPr>
          <p:nvPr>
            <p:ph type="ftr" idx="11"/>
          </p:nvPr>
        </p:nvSpPr>
        <p:spPr>
          <a:xfrm>
            <a:off x="120651" y="4546999"/>
            <a:ext cx="197485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38"/>
          <p:cNvSpPr txBox="1">
            <a:spLocks noGrp="1"/>
          </p:cNvSpPr>
          <p:nvPr>
            <p:ph type="body" idx="1"/>
          </p:nvPr>
        </p:nvSpPr>
        <p:spPr>
          <a:xfrm>
            <a:off x="120651" y="2057400"/>
            <a:ext cx="2774950" cy="1524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5" name="Google Shape;45;p38"/>
          <p:cNvSpPr txBox="1">
            <a:spLocks noGrp="1"/>
          </p:cNvSpPr>
          <p:nvPr>
            <p:ph type="body" idx="2"/>
          </p:nvPr>
        </p:nvSpPr>
        <p:spPr>
          <a:xfrm>
            <a:off x="3127376" y="2057400"/>
            <a:ext cx="2774950" cy="1524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6" name="Google Shape;46;p38"/>
          <p:cNvSpPr txBox="1">
            <a:spLocks noGrp="1"/>
          </p:cNvSpPr>
          <p:nvPr>
            <p:ph type="body" idx="3"/>
          </p:nvPr>
        </p:nvSpPr>
        <p:spPr>
          <a:xfrm>
            <a:off x="6134100" y="2057400"/>
            <a:ext cx="2774950" cy="1524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7" name="Google Shape;47;p38"/>
          <p:cNvSpPr txBox="1">
            <a:spLocks noGrp="1"/>
          </p:cNvSpPr>
          <p:nvPr>
            <p:ph type="body" idx="4"/>
          </p:nvPr>
        </p:nvSpPr>
        <p:spPr>
          <a:xfrm>
            <a:off x="120651" y="457199"/>
            <a:ext cx="4433887" cy="74930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100"/>
              <a:buNone/>
              <a:defRPr sz="2475" b="1" cap="none">
                <a:solidFill>
                  <a:schemeClr val="accent4"/>
                </a:solidFill>
              </a:defRPr>
            </a:lvl1pPr>
            <a:lvl2pPr marL="914400" lvl="1" indent="-228600" algn="l">
              <a:lnSpc>
                <a:spcPct val="90000"/>
              </a:lnSpc>
              <a:spcBef>
                <a:spcPts val="400"/>
              </a:spcBef>
              <a:spcAft>
                <a:spcPts val="0"/>
              </a:spcAft>
              <a:buSzPts val="1800"/>
              <a:buNone/>
              <a:defRPr sz="3300"/>
            </a:lvl2pPr>
            <a:lvl3pPr marL="1371600" lvl="2" indent="-228600" algn="l">
              <a:lnSpc>
                <a:spcPct val="90000"/>
              </a:lnSpc>
              <a:spcBef>
                <a:spcPts val="400"/>
              </a:spcBef>
              <a:spcAft>
                <a:spcPts val="0"/>
              </a:spcAft>
              <a:buSzPts val="1500"/>
              <a:buNone/>
              <a:defRPr sz="3300"/>
            </a:lvl3pPr>
            <a:lvl4pPr marL="1828800" lvl="3" indent="-228600" algn="l">
              <a:lnSpc>
                <a:spcPct val="90000"/>
              </a:lnSpc>
              <a:spcBef>
                <a:spcPts val="400"/>
              </a:spcBef>
              <a:spcAft>
                <a:spcPts val="0"/>
              </a:spcAft>
              <a:buSzPts val="1400"/>
              <a:buNone/>
              <a:defRPr sz="3300"/>
            </a:lvl4pPr>
            <a:lvl5pPr marL="2286000" lvl="4" indent="-228600" algn="l">
              <a:lnSpc>
                <a:spcPct val="90000"/>
              </a:lnSpc>
              <a:spcBef>
                <a:spcPts val="400"/>
              </a:spcBef>
              <a:spcAft>
                <a:spcPts val="0"/>
              </a:spcAft>
              <a:buSzPts val="1400"/>
              <a:buNone/>
              <a:defRPr sz="3300"/>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8"/>
        <p:cNvGrpSpPr/>
        <p:nvPr/>
      </p:nvGrpSpPr>
      <p:grpSpPr>
        <a:xfrm>
          <a:off x="0" y="0"/>
          <a:ext cx="0" cy="0"/>
          <a:chOff x="0" y="0"/>
          <a:chExt cx="0" cy="0"/>
        </a:xfrm>
      </p:grpSpPr>
      <p:sp>
        <p:nvSpPr>
          <p:cNvPr id="49" name="Google Shape;49;p39"/>
          <p:cNvSpPr/>
          <p:nvPr/>
        </p:nvSpPr>
        <p:spPr>
          <a:xfrm>
            <a:off x="1" y="4435392"/>
            <a:ext cx="3335867" cy="495299"/>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50" name="Google Shape;50;p39"/>
          <p:cNvSpPr/>
          <p:nvPr/>
        </p:nvSpPr>
        <p:spPr>
          <a:xfrm>
            <a:off x="1" y="4203700"/>
            <a:ext cx="3335867" cy="495299"/>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51" name="Google Shape;51;p39"/>
          <p:cNvSpPr/>
          <p:nvPr/>
        </p:nvSpPr>
        <p:spPr>
          <a:xfrm>
            <a:off x="2997200" y="4635499"/>
            <a:ext cx="6146800" cy="127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52" name="Google Shape;52;p39"/>
          <p:cNvSpPr/>
          <p:nvPr/>
        </p:nvSpPr>
        <p:spPr>
          <a:xfrm>
            <a:off x="0" y="476649"/>
            <a:ext cx="9144000" cy="417155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53" name="Google Shape;53;p39"/>
          <p:cNvSpPr>
            <a:spLocks noGrp="1"/>
          </p:cNvSpPr>
          <p:nvPr>
            <p:ph type="pic" idx="2"/>
          </p:nvPr>
        </p:nvSpPr>
        <p:spPr>
          <a:xfrm>
            <a:off x="0" y="466725"/>
            <a:ext cx="9144000" cy="4191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Libre Franklin"/>
                <a:ea typeface="Libre Franklin"/>
                <a:cs typeface="Libre Franklin"/>
                <a:sym typeface="Libre Frankl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39"/>
          <p:cNvSpPr txBox="1">
            <a:spLocks noGrp="1"/>
          </p:cNvSpPr>
          <p:nvPr>
            <p:ph type="body" idx="1"/>
          </p:nvPr>
        </p:nvSpPr>
        <p:spPr>
          <a:xfrm>
            <a:off x="138113" y="1504950"/>
            <a:ext cx="6247341" cy="257175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0"/>
              </a:spcBef>
              <a:spcAft>
                <a:spcPts val="0"/>
              </a:spcAft>
              <a:buClr>
                <a:schemeClr val="lt1"/>
              </a:buClr>
              <a:buSzPts val="5000"/>
              <a:buNone/>
              <a:defRPr sz="5000" b="1" cap="none">
                <a:solidFill>
                  <a:schemeClr val="lt1"/>
                </a:solidFill>
                <a:latin typeface="Libre Franklin"/>
                <a:ea typeface="Libre Franklin"/>
                <a:cs typeface="Libre Franklin"/>
                <a:sym typeface="Libre Franklin"/>
              </a:defRPr>
            </a:lvl1pPr>
            <a:lvl2pPr marL="914400" lvl="1" indent="-228600" algn="l">
              <a:lnSpc>
                <a:spcPct val="90000"/>
              </a:lnSpc>
              <a:spcBef>
                <a:spcPts val="400"/>
              </a:spcBef>
              <a:spcAft>
                <a:spcPts val="0"/>
              </a:spcAft>
              <a:buClr>
                <a:schemeClr val="dk1"/>
              </a:buClr>
              <a:buSzPts val="5000"/>
              <a:buNone/>
              <a:defRPr sz="5000" b="1"/>
            </a:lvl2pPr>
            <a:lvl3pPr marL="1371600" lvl="2" indent="-228600" algn="l">
              <a:lnSpc>
                <a:spcPct val="90000"/>
              </a:lnSpc>
              <a:spcBef>
                <a:spcPts val="400"/>
              </a:spcBef>
              <a:spcAft>
                <a:spcPts val="0"/>
              </a:spcAft>
              <a:buClr>
                <a:schemeClr val="dk1"/>
              </a:buClr>
              <a:buSzPts val="5000"/>
              <a:buNone/>
              <a:defRPr sz="5000" b="1"/>
            </a:lvl3pPr>
            <a:lvl4pPr marL="1828800" lvl="3" indent="-228600" algn="l">
              <a:lnSpc>
                <a:spcPct val="90000"/>
              </a:lnSpc>
              <a:spcBef>
                <a:spcPts val="400"/>
              </a:spcBef>
              <a:spcAft>
                <a:spcPts val="0"/>
              </a:spcAft>
              <a:buClr>
                <a:schemeClr val="dk1"/>
              </a:buClr>
              <a:buSzPts val="5000"/>
              <a:buNone/>
              <a:defRPr sz="5000" b="1"/>
            </a:lvl4pPr>
            <a:lvl5pPr marL="2286000" lvl="4" indent="-228600" algn="l">
              <a:lnSpc>
                <a:spcPct val="90000"/>
              </a:lnSpc>
              <a:spcBef>
                <a:spcPts val="400"/>
              </a:spcBef>
              <a:spcAft>
                <a:spcPts val="0"/>
              </a:spcAft>
              <a:buClr>
                <a:schemeClr val="dk1"/>
              </a:buClr>
              <a:buSzPts val="5000"/>
              <a:buNone/>
              <a:defRPr sz="5000" b="1"/>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mage">
  <p:cSld name="Text + Image">
    <p:spTree>
      <p:nvGrpSpPr>
        <p:cNvPr id="1" name="Shape 55"/>
        <p:cNvGrpSpPr/>
        <p:nvPr/>
      </p:nvGrpSpPr>
      <p:grpSpPr>
        <a:xfrm>
          <a:off x="0" y="0"/>
          <a:ext cx="0" cy="0"/>
          <a:chOff x="0" y="0"/>
          <a:chExt cx="0" cy="0"/>
        </a:xfrm>
      </p:grpSpPr>
      <p:sp>
        <p:nvSpPr>
          <p:cNvPr id="56" name="Google Shape;56;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40"/>
          <p:cNvSpPr txBox="1">
            <a:spLocks noGrp="1"/>
          </p:cNvSpPr>
          <p:nvPr>
            <p:ph type="body" idx="1"/>
          </p:nvPr>
        </p:nvSpPr>
        <p:spPr>
          <a:xfrm>
            <a:off x="120649" y="1664700"/>
            <a:ext cx="5382684" cy="2536621"/>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chemeClr val="dk1"/>
              </a:buClr>
              <a:buSzPts val="2100"/>
              <a:buChar char="•"/>
              <a:defRPr/>
            </a:lvl1pPr>
            <a:lvl2pPr marL="914400" lvl="1" indent="-342900" algn="l">
              <a:lnSpc>
                <a:spcPct val="90000"/>
              </a:lnSpc>
              <a:spcBef>
                <a:spcPts val="900"/>
              </a:spcBef>
              <a:spcAft>
                <a:spcPts val="0"/>
              </a:spcAft>
              <a:buClr>
                <a:schemeClr val="dk1"/>
              </a:buClr>
              <a:buSzPts val="1800"/>
              <a:buChar char="•"/>
              <a:defRPr/>
            </a:lvl2pPr>
            <a:lvl3pPr marL="1371600" lvl="2" indent="-323850" algn="l">
              <a:lnSpc>
                <a:spcPct val="90000"/>
              </a:lnSpc>
              <a:spcBef>
                <a:spcPts val="900"/>
              </a:spcBef>
              <a:spcAft>
                <a:spcPts val="0"/>
              </a:spcAft>
              <a:buClr>
                <a:schemeClr val="dk1"/>
              </a:buClr>
              <a:buSzPts val="1500"/>
              <a:buChar char="•"/>
              <a:defRPr/>
            </a:lvl3pPr>
            <a:lvl4pPr marL="1828800" lvl="3" indent="-317500" algn="l">
              <a:lnSpc>
                <a:spcPct val="90000"/>
              </a:lnSpc>
              <a:spcBef>
                <a:spcPts val="900"/>
              </a:spcBef>
              <a:spcAft>
                <a:spcPts val="0"/>
              </a:spcAft>
              <a:buClr>
                <a:schemeClr val="dk1"/>
              </a:buClr>
              <a:buSzPts val="1400"/>
              <a:buChar char="•"/>
              <a:defRPr/>
            </a:lvl4pPr>
            <a:lvl5pPr marL="2286000" lvl="4" indent="-317500" algn="l">
              <a:lnSpc>
                <a:spcPct val="90000"/>
              </a:lnSpc>
              <a:spcBef>
                <a:spcPts val="900"/>
              </a:spcBef>
              <a:spcAft>
                <a:spcPts val="0"/>
              </a:spcAft>
              <a:buClr>
                <a:schemeClr val="dk1"/>
              </a:buClr>
              <a:buSzPts val="1400"/>
              <a:buChar char="•"/>
              <a:defRPr/>
            </a:lvl5pPr>
            <a:lvl6pPr marL="2743200" lvl="5" indent="-317500" algn="l">
              <a:lnSpc>
                <a:spcPct val="90000"/>
              </a:lnSpc>
              <a:spcBef>
                <a:spcPts val="9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40"/>
          <p:cNvSpPr>
            <a:spLocks noGrp="1"/>
          </p:cNvSpPr>
          <p:nvPr>
            <p:ph type="pic" idx="2"/>
          </p:nvPr>
        </p:nvSpPr>
        <p:spPr>
          <a:xfrm>
            <a:off x="6102339" y="467520"/>
            <a:ext cx="3041650" cy="3733801"/>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 name="Google Shape;60;p40"/>
          <p:cNvSpPr txBox="1">
            <a:spLocks noGrp="1"/>
          </p:cNvSpPr>
          <p:nvPr>
            <p:ph type="body" idx="3"/>
          </p:nvPr>
        </p:nvSpPr>
        <p:spPr>
          <a:xfrm>
            <a:off x="120651" y="457199"/>
            <a:ext cx="5382682" cy="747522"/>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accent4"/>
              </a:buClr>
              <a:buSzPts val="2500"/>
              <a:buNone/>
              <a:defRPr sz="2500" b="1" cap="none">
                <a:solidFill>
                  <a:schemeClr val="accent4"/>
                </a:solidFill>
              </a:defRPr>
            </a:lvl1pPr>
            <a:lvl2pPr marL="914400" lvl="1" indent="-228600" algn="l">
              <a:lnSpc>
                <a:spcPct val="90000"/>
              </a:lnSpc>
              <a:spcBef>
                <a:spcPts val="400"/>
              </a:spcBef>
              <a:spcAft>
                <a:spcPts val="0"/>
              </a:spcAft>
              <a:buClr>
                <a:schemeClr val="dk1"/>
              </a:buClr>
              <a:buSzPts val="3300"/>
              <a:buNone/>
              <a:defRPr sz="3300"/>
            </a:lvl2pPr>
            <a:lvl3pPr marL="1371600" lvl="2" indent="-228600" algn="l">
              <a:lnSpc>
                <a:spcPct val="90000"/>
              </a:lnSpc>
              <a:spcBef>
                <a:spcPts val="400"/>
              </a:spcBef>
              <a:spcAft>
                <a:spcPts val="0"/>
              </a:spcAft>
              <a:buClr>
                <a:schemeClr val="dk1"/>
              </a:buClr>
              <a:buSzPts val="3300"/>
              <a:buNone/>
              <a:defRPr sz="3300"/>
            </a:lvl3pPr>
            <a:lvl4pPr marL="1828800" lvl="3" indent="-228600" algn="l">
              <a:lnSpc>
                <a:spcPct val="90000"/>
              </a:lnSpc>
              <a:spcBef>
                <a:spcPts val="400"/>
              </a:spcBef>
              <a:spcAft>
                <a:spcPts val="0"/>
              </a:spcAft>
              <a:buClr>
                <a:schemeClr val="dk1"/>
              </a:buClr>
              <a:buSzPts val="3300"/>
              <a:buNone/>
              <a:defRPr sz="3300"/>
            </a:lvl4pPr>
            <a:lvl5pPr marL="2286000" lvl="4" indent="-228600" algn="l">
              <a:lnSpc>
                <a:spcPct val="90000"/>
              </a:lnSpc>
              <a:spcBef>
                <a:spcPts val="400"/>
              </a:spcBef>
              <a:spcAft>
                <a:spcPts val="0"/>
              </a:spcAft>
              <a:buClr>
                <a:schemeClr val="dk1"/>
              </a:buClr>
              <a:buSzPts val="3300"/>
              <a:buNone/>
              <a:defRPr sz="33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1"/>
        <p:cNvGrpSpPr/>
        <p:nvPr/>
      </p:nvGrpSpPr>
      <p:grpSpPr>
        <a:xfrm>
          <a:off x="0" y="0"/>
          <a:ext cx="0" cy="0"/>
          <a:chOff x="0" y="0"/>
          <a:chExt cx="0" cy="0"/>
        </a:xfrm>
      </p:grpSpPr>
      <p:sp>
        <p:nvSpPr>
          <p:cNvPr id="62" name="Google Shape;62;p41"/>
          <p:cNvSpPr txBox="1">
            <a:spLocks noGrp="1"/>
          </p:cNvSpPr>
          <p:nvPr>
            <p:ph type="ftr" idx="11"/>
          </p:nvPr>
        </p:nvSpPr>
        <p:spPr>
          <a:xfrm>
            <a:off x="120650" y="4546999"/>
            <a:ext cx="197485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41"/>
          <p:cNvSpPr txBox="1">
            <a:spLocks noGrp="1"/>
          </p:cNvSpPr>
          <p:nvPr>
            <p:ph type="body" idx="1"/>
          </p:nvPr>
        </p:nvSpPr>
        <p:spPr>
          <a:xfrm>
            <a:off x="120650" y="2057400"/>
            <a:ext cx="2774950" cy="1524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41"/>
          <p:cNvSpPr txBox="1">
            <a:spLocks noGrp="1"/>
          </p:cNvSpPr>
          <p:nvPr>
            <p:ph type="body" idx="2"/>
          </p:nvPr>
        </p:nvSpPr>
        <p:spPr>
          <a:xfrm>
            <a:off x="3127375" y="2057400"/>
            <a:ext cx="2774950" cy="1524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41"/>
          <p:cNvSpPr txBox="1">
            <a:spLocks noGrp="1"/>
          </p:cNvSpPr>
          <p:nvPr>
            <p:ph type="body" idx="3"/>
          </p:nvPr>
        </p:nvSpPr>
        <p:spPr>
          <a:xfrm>
            <a:off x="6134100" y="2057400"/>
            <a:ext cx="2774950" cy="1524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41"/>
          <p:cNvSpPr txBox="1">
            <a:spLocks noGrp="1"/>
          </p:cNvSpPr>
          <p:nvPr>
            <p:ph type="body" idx="4"/>
          </p:nvPr>
        </p:nvSpPr>
        <p:spPr>
          <a:xfrm>
            <a:off x="120650" y="457199"/>
            <a:ext cx="4433887" cy="74930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accent4"/>
              </a:buClr>
              <a:buSzPts val="2500"/>
              <a:buNone/>
              <a:defRPr sz="2500" b="1" cap="none">
                <a:solidFill>
                  <a:schemeClr val="accent4"/>
                </a:solidFill>
              </a:defRPr>
            </a:lvl1pPr>
            <a:lvl2pPr marL="914400" lvl="1" indent="-228600" algn="l">
              <a:lnSpc>
                <a:spcPct val="90000"/>
              </a:lnSpc>
              <a:spcBef>
                <a:spcPts val="400"/>
              </a:spcBef>
              <a:spcAft>
                <a:spcPts val="0"/>
              </a:spcAft>
              <a:buClr>
                <a:schemeClr val="dk1"/>
              </a:buClr>
              <a:buSzPts val="3300"/>
              <a:buNone/>
              <a:defRPr sz="3300"/>
            </a:lvl2pPr>
            <a:lvl3pPr marL="1371600" lvl="2" indent="-228600" algn="l">
              <a:lnSpc>
                <a:spcPct val="90000"/>
              </a:lnSpc>
              <a:spcBef>
                <a:spcPts val="400"/>
              </a:spcBef>
              <a:spcAft>
                <a:spcPts val="0"/>
              </a:spcAft>
              <a:buClr>
                <a:schemeClr val="dk1"/>
              </a:buClr>
              <a:buSzPts val="3300"/>
              <a:buNone/>
              <a:defRPr sz="3300"/>
            </a:lvl3pPr>
            <a:lvl4pPr marL="1828800" lvl="3" indent="-228600" algn="l">
              <a:lnSpc>
                <a:spcPct val="90000"/>
              </a:lnSpc>
              <a:spcBef>
                <a:spcPts val="400"/>
              </a:spcBef>
              <a:spcAft>
                <a:spcPts val="0"/>
              </a:spcAft>
              <a:buClr>
                <a:schemeClr val="dk1"/>
              </a:buClr>
              <a:buSzPts val="3300"/>
              <a:buNone/>
              <a:defRPr sz="3300"/>
            </a:lvl4pPr>
            <a:lvl5pPr marL="2286000" lvl="4" indent="-228600" algn="l">
              <a:lnSpc>
                <a:spcPct val="90000"/>
              </a:lnSpc>
              <a:spcBef>
                <a:spcPts val="400"/>
              </a:spcBef>
              <a:spcAft>
                <a:spcPts val="0"/>
              </a:spcAft>
              <a:buClr>
                <a:schemeClr val="dk1"/>
              </a:buClr>
              <a:buSzPts val="3300"/>
              <a:buNone/>
              <a:defRPr sz="33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4"/>
        <p:cNvGrpSpPr/>
        <p:nvPr/>
      </p:nvGrpSpPr>
      <p:grpSpPr>
        <a:xfrm>
          <a:off x="0" y="0"/>
          <a:ext cx="0" cy="0"/>
          <a:chOff x="0" y="0"/>
          <a:chExt cx="0" cy="0"/>
        </a:xfrm>
      </p:grpSpPr>
      <p:sp>
        <p:nvSpPr>
          <p:cNvPr id="125" name="Google Shape;12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6" name="Google Shape;126;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7" name="Google Shape;127;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UTVtWcFDE-A"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
          <p:cNvSpPr txBox="1">
            <a:spLocks noGrp="1"/>
          </p:cNvSpPr>
          <p:nvPr>
            <p:ph type="title"/>
          </p:nvPr>
        </p:nvSpPr>
        <p:spPr>
          <a:xfrm>
            <a:off x="486919" y="483829"/>
            <a:ext cx="2737709" cy="94492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US" sz="3200" dirty="0">
                <a:solidFill>
                  <a:schemeClr val="accent4"/>
                </a:solidFill>
              </a:rPr>
              <a:t>Welcome</a:t>
            </a:r>
            <a:endParaRPr sz="3200" dirty="0"/>
          </a:p>
        </p:txBody>
      </p:sp>
      <p:sp>
        <p:nvSpPr>
          <p:cNvPr id="175" name="Google Shape;175;p1"/>
          <p:cNvSpPr txBox="1">
            <a:spLocks noGrp="1"/>
          </p:cNvSpPr>
          <p:nvPr>
            <p:ph type="body" idx="1"/>
          </p:nvPr>
        </p:nvSpPr>
        <p:spPr>
          <a:xfrm>
            <a:off x="486919" y="1600200"/>
            <a:ext cx="2737709" cy="2819440"/>
          </a:xfrm>
          <a:prstGeom prst="rect">
            <a:avLst/>
          </a:prstGeom>
          <a:noFill/>
          <a:ln>
            <a:noFill/>
          </a:ln>
        </p:spPr>
        <p:txBody>
          <a:bodyPr spcFirstLastPara="1" wrap="square" lIns="68575" tIns="34275" rIns="68575" bIns="34275" anchor="t" anchorCtr="0">
            <a:normAutofit/>
          </a:bodyPr>
          <a:lstStyle/>
          <a:p>
            <a:pPr marL="139700" lvl="0" indent="0" algn="l" rtl="0">
              <a:lnSpc>
                <a:spcPct val="90000"/>
              </a:lnSpc>
              <a:spcBef>
                <a:spcPts val="800"/>
              </a:spcBef>
              <a:spcAft>
                <a:spcPts val="0"/>
              </a:spcAft>
              <a:buSzPts val="1400"/>
              <a:buNone/>
            </a:pPr>
            <a:r>
              <a:rPr lang="en-US" i="1" dirty="0"/>
              <a:t>Stay and Play: A new way to engage family, friends and neighbors who care for young children</a:t>
            </a:r>
            <a:endParaRPr dirty="0"/>
          </a:p>
          <a:p>
            <a:pPr marL="457200" lvl="0" indent="-228600" algn="l" rtl="0">
              <a:lnSpc>
                <a:spcPct val="90000"/>
              </a:lnSpc>
              <a:spcBef>
                <a:spcPts val="800"/>
              </a:spcBef>
              <a:spcAft>
                <a:spcPts val="0"/>
              </a:spcAft>
              <a:buClr>
                <a:schemeClr val="dk1"/>
              </a:buClr>
              <a:buSzPts val="1400"/>
              <a:buNone/>
            </a:pPr>
            <a:endParaRPr dirty="0"/>
          </a:p>
        </p:txBody>
      </p:sp>
      <p:pic>
        <p:nvPicPr>
          <p:cNvPr id="176" name="Google Shape;176;p1"/>
          <p:cNvPicPr preferRelativeResize="0"/>
          <p:nvPr/>
        </p:nvPicPr>
        <p:blipFill rotWithShape="1">
          <a:blip r:embed="rId3">
            <a:alphaModFix/>
          </a:blip>
          <a:srcRect l="13266" r="13029" b="-1"/>
          <a:stretch/>
        </p:blipFill>
        <p:spPr>
          <a:xfrm>
            <a:off x="3464658" y="7"/>
            <a:ext cx="5679343" cy="5143493"/>
          </a:xfrm>
          <a:prstGeom prst="rect">
            <a:avLst/>
          </a:prstGeom>
          <a:noFill/>
          <a:ln>
            <a:noFill/>
          </a:ln>
        </p:spPr>
      </p:pic>
      <p:pic>
        <p:nvPicPr>
          <p:cNvPr id="2" name="Google Shape;233;p9">
            <a:extLst>
              <a:ext uri="{FF2B5EF4-FFF2-40B4-BE49-F238E27FC236}">
                <a16:creationId xmlns:a16="http://schemas.microsoft.com/office/drawing/2014/main" id="{EED905E4-2275-4EBB-8779-FE631F505F0F}"/>
              </a:ext>
            </a:extLst>
          </p:cNvPr>
          <p:cNvPicPr preferRelativeResize="0"/>
          <p:nvPr/>
        </p:nvPicPr>
        <p:blipFill rotWithShape="1">
          <a:blip r:embed="rId4">
            <a:alphaModFix/>
          </a:blip>
          <a:srcRect/>
          <a:stretch/>
        </p:blipFill>
        <p:spPr>
          <a:xfrm>
            <a:off x="-1892" y="4275476"/>
            <a:ext cx="3346535" cy="7683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1"/>
          <p:cNvPicPr preferRelativeResize="0"/>
          <p:nvPr/>
        </p:nvPicPr>
        <p:blipFill rotWithShape="1">
          <a:blip r:embed="rId3">
            <a:alphaModFix/>
          </a:blip>
          <a:srcRect/>
          <a:stretch/>
        </p:blipFill>
        <p:spPr>
          <a:xfrm>
            <a:off x="827859" y="127963"/>
            <a:ext cx="3660220" cy="3951544"/>
          </a:xfrm>
          <a:prstGeom prst="rect">
            <a:avLst/>
          </a:prstGeom>
          <a:noFill/>
          <a:ln>
            <a:noFill/>
          </a:ln>
        </p:spPr>
      </p:pic>
      <p:sp>
        <p:nvSpPr>
          <p:cNvPr id="264" name="Google Shape;264;p11"/>
          <p:cNvSpPr txBox="1">
            <a:spLocks noGrp="1"/>
          </p:cNvSpPr>
          <p:nvPr>
            <p:ph type="body" idx="2"/>
          </p:nvPr>
        </p:nvSpPr>
        <p:spPr>
          <a:xfrm rot="155128">
            <a:off x="2429731" y="321986"/>
            <a:ext cx="2605616" cy="463969"/>
          </a:xfrm>
          <a:prstGeom prst="rect">
            <a:avLst/>
          </a:prstGeom>
          <a:noFill/>
          <a:ln>
            <a:noFill/>
          </a:ln>
        </p:spPr>
        <p:txBody>
          <a:bodyPr spcFirstLastPara="1" wrap="square" lIns="68575" tIns="34275" rIns="68575" bIns="34275" anchor="t" anchorCtr="0">
            <a:normAutofit/>
          </a:bodyPr>
          <a:lstStyle/>
          <a:p>
            <a:pPr marL="0" lvl="0" indent="0" algn="l" rtl="0">
              <a:lnSpc>
                <a:spcPct val="80000"/>
              </a:lnSpc>
              <a:spcBef>
                <a:spcPts val="800"/>
              </a:spcBef>
              <a:spcAft>
                <a:spcPts val="0"/>
              </a:spcAft>
              <a:buSzPts val="2100"/>
              <a:buNone/>
            </a:pPr>
            <a:r>
              <a:rPr lang="en-US" sz="2400" dirty="0">
                <a:solidFill>
                  <a:schemeClr val="accent6">
                    <a:lumMod val="60000"/>
                    <a:lumOff val="40000"/>
                  </a:schemeClr>
                </a:solidFill>
              </a:rPr>
              <a:t>OUTREACH</a:t>
            </a:r>
            <a:endParaRPr dirty="0">
              <a:solidFill>
                <a:schemeClr val="accent6">
                  <a:lumMod val="60000"/>
                  <a:lumOff val="40000"/>
                </a:schemeClr>
              </a:solidFill>
            </a:endParaRPr>
          </a:p>
        </p:txBody>
      </p:sp>
      <p:sp>
        <p:nvSpPr>
          <p:cNvPr id="265" name="Google Shape;265;p1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10</a:t>
            </a:fld>
            <a:endParaRPr/>
          </a:p>
        </p:txBody>
      </p:sp>
      <p:pic>
        <p:nvPicPr>
          <p:cNvPr id="267" name="Google Shape;267;p11" descr="A screenshot of a cell phone&#10;&#10;Description automatically generated"/>
          <p:cNvPicPr preferRelativeResize="0"/>
          <p:nvPr/>
        </p:nvPicPr>
        <p:blipFill rotWithShape="1">
          <a:blip r:embed="rId4">
            <a:alphaModFix/>
          </a:blip>
          <a:srcRect/>
          <a:stretch/>
        </p:blipFill>
        <p:spPr>
          <a:xfrm>
            <a:off x="4797991" y="0"/>
            <a:ext cx="3974522"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11</a:t>
            </a:fld>
            <a:endParaRPr/>
          </a:p>
        </p:txBody>
      </p:sp>
      <p:pic>
        <p:nvPicPr>
          <p:cNvPr id="275" name="Google Shape;275;p12"/>
          <p:cNvPicPr preferRelativeResize="0"/>
          <p:nvPr/>
        </p:nvPicPr>
        <p:blipFill rotWithShape="1">
          <a:blip r:embed="rId3">
            <a:alphaModFix/>
          </a:blip>
          <a:srcRect/>
          <a:stretch/>
        </p:blipFill>
        <p:spPr>
          <a:xfrm>
            <a:off x="1389575" y="4618623"/>
            <a:ext cx="1920387" cy="440935"/>
          </a:xfrm>
          <a:prstGeom prst="rect">
            <a:avLst/>
          </a:prstGeom>
          <a:noFill/>
          <a:ln>
            <a:noFill/>
          </a:ln>
        </p:spPr>
      </p:pic>
      <p:sp>
        <p:nvSpPr>
          <p:cNvPr id="276" name="Google Shape;276;p12"/>
          <p:cNvSpPr txBox="1"/>
          <p:nvPr/>
        </p:nvSpPr>
        <p:spPr>
          <a:xfrm>
            <a:off x="5701085" y="25071"/>
            <a:ext cx="3189905" cy="1520667"/>
          </a:xfrm>
          <a:prstGeom prst="rect">
            <a:avLst/>
          </a:prstGeom>
          <a:noFill/>
          <a:ln>
            <a:noFill/>
          </a:ln>
        </p:spPr>
        <p:txBody>
          <a:bodyPr spcFirstLastPara="1" wrap="square" lIns="68575" tIns="34275" rIns="68575" bIns="34275" anchor="t" anchorCtr="0">
            <a:noAutofit/>
          </a:bodyPr>
          <a:lstStyle/>
          <a:p>
            <a:pPr>
              <a:lnSpc>
                <a:spcPct val="90000"/>
              </a:lnSpc>
              <a:spcBef>
                <a:spcPts val="800"/>
              </a:spcBef>
              <a:buClr>
                <a:schemeClr val="dk1"/>
              </a:buClr>
              <a:buSzPts val="2100"/>
            </a:pPr>
            <a:r>
              <a:rPr lang="en-US" sz="3200" dirty="0">
                <a:solidFill>
                  <a:schemeClr val="accent4"/>
                </a:solidFill>
                <a:latin typeface="Calibri"/>
                <a:cs typeface="Calibri"/>
              </a:rPr>
              <a:t>Developing the Space</a:t>
            </a:r>
            <a:endParaRPr sz="3200" dirty="0">
              <a:solidFill>
                <a:schemeClr val="accent4"/>
              </a:solidFill>
              <a:latin typeface="Calibri"/>
              <a:cs typeface="Calibri"/>
              <a:sym typeface="Calibri"/>
            </a:endParaRPr>
          </a:p>
        </p:txBody>
      </p:sp>
      <p:pic>
        <p:nvPicPr>
          <p:cNvPr id="277" name="Google Shape;277;p12" descr="A picture containing indoor, table, sitting, colorful&#10;&#10;Description automatically generated"/>
          <p:cNvPicPr preferRelativeResize="0"/>
          <p:nvPr/>
        </p:nvPicPr>
        <p:blipFill rotWithShape="1">
          <a:blip r:embed="rId4">
            <a:alphaModFix/>
          </a:blip>
          <a:srcRect/>
          <a:stretch/>
        </p:blipFill>
        <p:spPr>
          <a:xfrm>
            <a:off x="253010" y="102394"/>
            <a:ext cx="2586215" cy="3838409"/>
          </a:xfrm>
          <a:prstGeom prst="rect">
            <a:avLst/>
          </a:prstGeom>
          <a:noFill/>
          <a:ln>
            <a:noFill/>
          </a:ln>
        </p:spPr>
      </p:pic>
      <p:pic>
        <p:nvPicPr>
          <p:cNvPr id="278" name="Google Shape;278;p12" descr="A picture containing piece, table, cake, laying&#10;&#10;Description automatically generated"/>
          <p:cNvPicPr preferRelativeResize="0"/>
          <p:nvPr/>
        </p:nvPicPr>
        <p:blipFill rotWithShape="1">
          <a:blip r:embed="rId5">
            <a:alphaModFix/>
          </a:blip>
          <a:srcRect t="6073" b="6222"/>
          <a:stretch/>
        </p:blipFill>
        <p:spPr>
          <a:xfrm>
            <a:off x="3060229" y="83942"/>
            <a:ext cx="2187323" cy="1438772"/>
          </a:xfrm>
          <a:prstGeom prst="rect">
            <a:avLst/>
          </a:prstGeom>
          <a:noFill/>
          <a:ln>
            <a:noFill/>
          </a:ln>
        </p:spPr>
      </p:pic>
      <p:pic>
        <p:nvPicPr>
          <p:cNvPr id="279" name="Google Shape;279;p12" descr="A close up of a sign&#10;&#10;Description automatically generated"/>
          <p:cNvPicPr preferRelativeResize="0"/>
          <p:nvPr/>
        </p:nvPicPr>
        <p:blipFill rotWithShape="1">
          <a:blip r:embed="rId6">
            <a:alphaModFix/>
          </a:blip>
          <a:srcRect/>
          <a:stretch/>
        </p:blipFill>
        <p:spPr>
          <a:xfrm>
            <a:off x="5550195" y="1148316"/>
            <a:ext cx="3452522" cy="3956927"/>
          </a:xfrm>
          <a:prstGeom prst="rect">
            <a:avLst/>
          </a:prstGeom>
          <a:noFill/>
          <a:ln>
            <a:noFill/>
          </a:ln>
        </p:spPr>
      </p:pic>
      <p:pic>
        <p:nvPicPr>
          <p:cNvPr id="280" name="Google Shape;280;p12" descr="A picture containing table, person, indoor, sitting&#10;&#10;Description automatically generated"/>
          <p:cNvPicPr preferRelativeResize="0"/>
          <p:nvPr/>
        </p:nvPicPr>
        <p:blipFill rotWithShape="1">
          <a:blip r:embed="rId7">
            <a:alphaModFix/>
          </a:blip>
          <a:srcRect r="2479" b="18033"/>
          <a:stretch/>
        </p:blipFill>
        <p:spPr>
          <a:xfrm>
            <a:off x="3060229" y="1651678"/>
            <a:ext cx="2187323" cy="2451298"/>
          </a:xfrm>
          <a:prstGeom prst="rect">
            <a:avLst/>
          </a:prstGeom>
          <a:noFill/>
          <a:ln>
            <a:noFill/>
          </a:ln>
        </p:spPr>
      </p:pic>
      <p:pic>
        <p:nvPicPr>
          <p:cNvPr id="281" name="Google Shape;281;p12"/>
          <p:cNvPicPr preferRelativeResize="0"/>
          <p:nvPr/>
        </p:nvPicPr>
        <p:blipFill rotWithShape="1">
          <a:blip r:embed="rId8">
            <a:alphaModFix/>
          </a:blip>
          <a:srcRect/>
          <a:stretch/>
        </p:blipFill>
        <p:spPr>
          <a:xfrm>
            <a:off x="141283" y="4442352"/>
            <a:ext cx="974734" cy="6498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3"/>
          <p:cNvSpPr txBox="1">
            <a:spLocks noGrp="1"/>
          </p:cNvSpPr>
          <p:nvPr>
            <p:ph type="body" idx="2"/>
          </p:nvPr>
        </p:nvSpPr>
        <p:spPr>
          <a:xfrm>
            <a:off x="373032" y="213130"/>
            <a:ext cx="8770968" cy="981209"/>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r>
              <a:rPr lang="en-US" sz="3000" b="0" dirty="0">
                <a:sym typeface="Arial"/>
              </a:rPr>
              <a:t>How the Five Early Literacy Practices Influence Setup</a:t>
            </a:r>
            <a:endParaRPr sz="3000" b="0" dirty="0">
              <a:sym typeface="Arial"/>
            </a:endParaRPr>
          </a:p>
        </p:txBody>
      </p:sp>
      <p:sp>
        <p:nvSpPr>
          <p:cNvPr id="288" name="Google Shape;288;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12</a:t>
            </a:fld>
            <a:endParaRPr/>
          </a:p>
        </p:txBody>
      </p:sp>
      <p:pic>
        <p:nvPicPr>
          <p:cNvPr id="290" name="Google Shape;290;p13"/>
          <p:cNvPicPr preferRelativeResize="0"/>
          <p:nvPr/>
        </p:nvPicPr>
        <p:blipFill rotWithShape="1">
          <a:blip r:embed="rId3">
            <a:alphaModFix/>
          </a:blip>
          <a:srcRect/>
          <a:stretch/>
        </p:blipFill>
        <p:spPr>
          <a:xfrm rot="5400000">
            <a:off x="-264823" y="1526838"/>
            <a:ext cx="3618663" cy="2421250"/>
          </a:xfrm>
          <a:prstGeom prst="rect">
            <a:avLst/>
          </a:prstGeom>
          <a:noFill/>
          <a:ln>
            <a:noFill/>
          </a:ln>
        </p:spPr>
      </p:pic>
      <p:pic>
        <p:nvPicPr>
          <p:cNvPr id="291" name="Google Shape;291;p13" descr="A picture containing book, shelf, indoor, person&#10;&#10;Description automatically generated"/>
          <p:cNvPicPr preferRelativeResize="0"/>
          <p:nvPr/>
        </p:nvPicPr>
        <p:blipFill rotWithShape="1">
          <a:blip r:embed="rId4">
            <a:alphaModFix/>
          </a:blip>
          <a:srcRect/>
          <a:stretch/>
        </p:blipFill>
        <p:spPr>
          <a:xfrm>
            <a:off x="5437600" y="928132"/>
            <a:ext cx="3390996" cy="3618663"/>
          </a:xfrm>
          <a:prstGeom prst="rect">
            <a:avLst/>
          </a:prstGeom>
          <a:noFill/>
          <a:ln>
            <a:noFill/>
          </a:ln>
        </p:spPr>
      </p:pic>
      <p:pic>
        <p:nvPicPr>
          <p:cNvPr id="292" name="Google Shape;292;p13" descr="A picture containing sitting, book, sign, laying&#10;&#10;Description automatically generated"/>
          <p:cNvPicPr preferRelativeResize="0"/>
          <p:nvPr/>
        </p:nvPicPr>
        <p:blipFill rotWithShape="1">
          <a:blip r:embed="rId5">
            <a:alphaModFix/>
          </a:blip>
          <a:srcRect l="25416" t="7045" r="30811"/>
          <a:stretch/>
        </p:blipFill>
        <p:spPr>
          <a:xfrm>
            <a:off x="2983318" y="927558"/>
            <a:ext cx="2272338" cy="36192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13</a:t>
            </a:fld>
            <a:endParaRPr/>
          </a:p>
        </p:txBody>
      </p:sp>
      <p:pic>
        <p:nvPicPr>
          <p:cNvPr id="301" name="Google Shape;301;p14"/>
          <p:cNvPicPr preferRelativeResize="0"/>
          <p:nvPr/>
        </p:nvPicPr>
        <p:blipFill rotWithShape="1">
          <a:blip r:embed="rId3">
            <a:alphaModFix/>
          </a:blip>
          <a:srcRect r="12520"/>
          <a:stretch/>
        </p:blipFill>
        <p:spPr>
          <a:xfrm rot="5400000">
            <a:off x="2898552" y="2632633"/>
            <a:ext cx="2395878" cy="2054084"/>
          </a:xfrm>
          <a:prstGeom prst="rect">
            <a:avLst/>
          </a:prstGeom>
          <a:noFill/>
          <a:ln>
            <a:noFill/>
          </a:ln>
        </p:spPr>
      </p:pic>
      <p:pic>
        <p:nvPicPr>
          <p:cNvPr id="302" name="Google Shape;302;p14"/>
          <p:cNvPicPr preferRelativeResize="0"/>
          <p:nvPr/>
        </p:nvPicPr>
        <p:blipFill rotWithShape="1">
          <a:blip r:embed="rId4">
            <a:alphaModFix/>
          </a:blip>
          <a:srcRect/>
          <a:stretch/>
        </p:blipFill>
        <p:spPr>
          <a:xfrm rot="5400000">
            <a:off x="-217827" y="1117484"/>
            <a:ext cx="3584671" cy="2688503"/>
          </a:xfrm>
          <a:prstGeom prst="rect">
            <a:avLst/>
          </a:prstGeom>
          <a:noFill/>
          <a:ln>
            <a:noFill/>
          </a:ln>
        </p:spPr>
      </p:pic>
      <p:pic>
        <p:nvPicPr>
          <p:cNvPr id="303" name="Google Shape;303;p14" descr="A picture containing sitting&#10;&#10;Description automatically generated"/>
          <p:cNvPicPr preferRelativeResize="0"/>
          <p:nvPr/>
        </p:nvPicPr>
        <p:blipFill rotWithShape="1">
          <a:blip r:embed="rId5">
            <a:alphaModFix/>
          </a:blip>
          <a:srcRect t="13778" r="10889" b="13926"/>
          <a:stretch/>
        </p:blipFill>
        <p:spPr>
          <a:xfrm>
            <a:off x="3069449" y="105586"/>
            <a:ext cx="2054084" cy="2221985"/>
          </a:xfrm>
          <a:prstGeom prst="rect">
            <a:avLst/>
          </a:prstGeom>
          <a:noFill/>
          <a:ln>
            <a:noFill/>
          </a:ln>
        </p:spPr>
      </p:pic>
      <p:sp>
        <p:nvSpPr>
          <p:cNvPr id="304" name="Google Shape;304;p14"/>
          <p:cNvSpPr txBox="1"/>
          <p:nvPr/>
        </p:nvSpPr>
        <p:spPr>
          <a:xfrm>
            <a:off x="5300717" y="410732"/>
            <a:ext cx="3639521" cy="152066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2700"/>
              <a:buFont typeface="Arial"/>
              <a:buNone/>
            </a:pPr>
            <a:r>
              <a:rPr lang="en-US" sz="3000" dirty="0">
                <a:solidFill>
                  <a:schemeClr val="accent4"/>
                </a:solidFill>
                <a:latin typeface="Calibri"/>
                <a:cs typeface="Calibri"/>
              </a:rPr>
              <a:t>Creating a Community Space Different from a Regular Storytime</a:t>
            </a:r>
            <a:endParaRPr sz="3000" dirty="0">
              <a:solidFill>
                <a:schemeClr val="accent4"/>
              </a:solidFill>
              <a:latin typeface="Calibri"/>
              <a:cs typeface="Calibri"/>
            </a:endParaRPr>
          </a:p>
        </p:txBody>
      </p:sp>
      <p:pic>
        <p:nvPicPr>
          <p:cNvPr id="305" name="Google Shape;305;p14" descr="A person that is standing in a room&#10;&#10;Description automatically generated"/>
          <p:cNvPicPr preferRelativeResize="0"/>
          <p:nvPr/>
        </p:nvPicPr>
        <p:blipFill rotWithShape="1">
          <a:blip r:embed="rId6">
            <a:alphaModFix/>
          </a:blip>
          <a:srcRect l="12816" r="18139"/>
          <a:stretch/>
        </p:blipFill>
        <p:spPr>
          <a:xfrm>
            <a:off x="5677231" y="2095738"/>
            <a:ext cx="3236512" cy="27618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6" name="Google Shape;321;p16">
            <a:extLst>
              <a:ext uri="{FF2B5EF4-FFF2-40B4-BE49-F238E27FC236}">
                <a16:creationId xmlns:a16="http://schemas.microsoft.com/office/drawing/2014/main" id="{436366C0-73C4-4C10-B54A-C8F4763F0253}"/>
              </a:ext>
            </a:extLst>
          </p:cNvPr>
          <p:cNvSpPr txBox="1">
            <a:spLocks/>
          </p:cNvSpPr>
          <p:nvPr/>
        </p:nvSpPr>
        <p:spPr>
          <a:xfrm>
            <a:off x="3019857" y="1965827"/>
            <a:ext cx="3597234" cy="1849049"/>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1"/>
              </a:buClr>
              <a:buSzPts val="2100"/>
              <a:buFont typeface="Arial"/>
              <a:buNone/>
              <a:defRPr sz="2475" b="1" i="0" u="none" strike="noStrike" cap="none">
                <a:solidFill>
                  <a:schemeClr val="accent4"/>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33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500"/>
              <a:buFont typeface="Arial"/>
              <a:buNone/>
              <a:defRPr sz="33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400"/>
              <a:buFont typeface="Arial"/>
              <a:buNone/>
              <a:defRPr sz="33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400"/>
              <a:buFont typeface="Arial"/>
              <a:buNone/>
              <a:defRPr sz="33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r>
              <a:rPr lang="en-US" sz="3200" b="0" dirty="0">
                <a:sym typeface="Arial"/>
              </a:rPr>
              <a:t>Time-Lapse Video</a:t>
            </a:r>
            <a:endParaRPr lang="en-US" sz="3000" b="0" dirty="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6"/>
          <p:cNvSpPr txBox="1">
            <a:spLocks noGrp="1"/>
          </p:cNvSpPr>
          <p:nvPr>
            <p:ph type="body" idx="2"/>
          </p:nvPr>
        </p:nvSpPr>
        <p:spPr>
          <a:xfrm>
            <a:off x="559686" y="278541"/>
            <a:ext cx="3597234" cy="1849049"/>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r>
              <a:rPr lang="en-US" sz="3200" dirty="0">
                <a:sym typeface="Arial"/>
              </a:rPr>
              <a:t>SNACKS!</a:t>
            </a:r>
            <a:endParaRPr sz="3200" dirty="0">
              <a:sym typeface="Arial"/>
            </a:endParaRPr>
          </a:p>
          <a:p>
            <a:pPr marL="0" lvl="0" indent="0" algn="l" rtl="0">
              <a:lnSpc>
                <a:spcPct val="90000"/>
              </a:lnSpc>
              <a:spcBef>
                <a:spcPts val="800"/>
              </a:spcBef>
              <a:spcAft>
                <a:spcPts val="0"/>
              </a:spcAft>
              <a:buSzPts val="2100"/>
              <a:buNone/>
            </a:pPr>
            <a:r>
              <a:rPr lang="en-US" sz="3000" b="0" dirty="0">
                <a:sym typeface="Arial"/>
              </a:rPr>
              <a:t>Why we do it the way we do. </a:t>
            </a:r>
            <a:endParaRPr sz="3000" b="0" dirty="0">
              <a:sym typeface="Arial"/>
            </a:endParaRPr>
          </a:p>
        </p:txBody>
      </p:sp>
      <p:sp>
        <p:nvSpPr>
          <p:cNvPr id="322" name="Google Shape;322;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r>
              <a:rPr lang="en-US"/>
              <a:t>7</a:t>
            </a:r>
            <a:endParaRPr/>
          </a:p>
        </p:txBody>
      </p:sp>
      <p:pic>
        <p:nvPicPr>
          <p:cNvPr id="324" name="Google Shape;324;p16" descr="A person standing in front of a book shelf&#10;&#10;Description automatically generated"/>
          <p:cNvPicPr preferRelativeResize="0"/>
          <p:nvPr/>
        </p:nvPicPr>
        <p:blipFill rotWithShape="1">
          <a:blip r:embed="rId3">
            <a:alphaModFix/>
          </a:blip>
          <a:srcRect l="21641" t="11718" r="21289" b="1"/>
          <a:stretch/>
        </p:blipFill>
        <p:spPr>
          <a:xfrm>
            <a:off x="4836319" y="553641"/>
            <a:ext cx="3479006" cy="4036219"/>
          </a:xfrm>
          <a:prstGeom prst="rect">
            <a:avLst/>
          </a:prstGeom>
          <a:noFill/>
          <a:ln>
            <a:noFill/>
          </a:ln>
        </p:spPr>
      </p:pic>
      <p:pic>
        <p:nvPicPr>
          <p:cNvPr id="325" name="Google Shape;325;p16"/>
          <p:cNvPicPr preferRelativeResize="0"/>
          <p:nvPr/>
        </p:nvPicPr>
        <p:blipFill rotWithShape="1">
          <a:blip r:embed="rId4">
            <a:alphaModFix/>
          </a:blip>
          <a:srcRect/>
          <a:stretch/>
        </p:blipFill>
        <p:spPr>
          <a:xfrm>
            <a:off x="767798" y="2016030"/>
            <a:ext cx="3389122" cy="25738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p:cNvSpPr txBox="1">
            <a:spLocks noGrp="1"/>
          </p:cNvSpPr>
          <p:nvPr>
            <p:ph type="body" idx="4"/>
          </p:nvPr>
        </p:nvSpPr>
        <p:spPr>
          <a:xfrm>
            <a:off x="300708" y="221803"/>
            <a:ext cx="5145539" cy="749301"/>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r>
              <a:rPr lang="en-US" sz="3000" b="0" dirty="0">
                <a:sym typeface="Arial"/>
              </a:rPr>
              <a:t>Modeling Caregiver Interaction</a:t>
            </a:r>
            <a:endParaRPr sz="3000" b="0" dirty="0">
              <a:sym typeface="Arial"/>
            </a:endParaRPr>
          </a:p>
        </p:txBody>
      </p:sp>
      <p:sp>
        <p:nvSpPr>
          <p:cNvPr id="332" name="Google Shape;332;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r>
              <a:rPr lang="en-US"/>
              <a:t>8</a:t>
            </a:r>
            <a:endParaRPr/>
          </a:p>
        </p:txBody>
      </p:sp>
      <p:sp>
        <p:nvSpPr>
          <p:cNvPr id="334" name="Google Shape;334;p17"/>
          <p:cNvSpPr txBox="1">
            <a:spLocks noGrp="1"/>
          </p:cNvSpPr>
          <p:nvPr>
            <p:ph type="body" idx="1"/>
          </p:nvPr>
        </p:nvSpPr>
        <p:spPr>
          <a:xfrm>
            <a:off x="300708" y="1156499"/>
            <a:ext cx="4399629" cy="3141884"/>
          </a:xfrm>
          <a:prstGeom prst="rect">
            <a:avLst/>
          </a:prstGeom>
          <a:noFill/>
          <a:ln>
            <a:noFill/>
          </a:ln>
        </p:spPr>
        <p:txBody>
          <a:bodyPr spcFirstLastPara="1" wrap="square" lIns="68575" tIns="34275" rIns="68575" bIns="34275" anchor="t" anchorCtr="0">
            <a:noAutofit/>
          </a:bodyPr>
          <a:lstStyle/>
          <a:p>
            <a:pPr marL="342900" lvl="0" indent="-342900" algn="l" rtl="0">
              <a:lnSpc>
                <a:spcPct val="70000"/>
              </a:lnSpc>
              <a:spcBef>
                <a:spcPts val="800"/>
              </a:spcBef>
              <a:spcAft>
                <a:spcPts val="0"/>
              </a:spcAft>
              <a:buSzPts val="2100"/>
              <a:buFont typeface="Arial"/>
              <a:buChar char="•"/>
            </a:pPr>
            <a:r>
              <a:rPr lang="en-US" sz="1800" dirty="0"/>
              <a:t>Two grandmothers come as strangers, and leave as friends, trading info and taking selfies to show their kids (parents of children attending) that they had made friends at the library today.</a:t>
            </a:r>
          </a:p>
          <a:p>
            <a:pPr marL="342900" lvl="0" indent="-342900" algn="l" rtl="0">
              <a:lnSpc>
                <a:spcPct val="70000"/>
              </a:lnSpc>
              <a:spcBef>
                <a:spcPts val="800"/>
              </a:spcBef>
              <a:spcAft>
                <a:spcPts val="0"/>
              </a:spcAft>
              <a:buSzPts val="2100"/>
              <a:buFont typeface="Arial"/>
              <a:buChar char="•"/>
            </a:pPr>
            <a:endParaRPr lang="en-US" sz="1800" dirty="0"/>
          </a:p>
          <a:p>
            <a:pPr marL="342900" lvl="0" indent="-342900" algn="l" rtl="0">
              <a:lnSpc>
                <a:spcPct val="70000"/>
              </a:lnSpc>
              <a:spcBef>
                <a:spcPts val="800"/>
              </a:spcBef>
              <a:spcAft>
                <a:spcPts val="0"/>
              </a:spcAft>
              <a:buSzPts val="2100"/>
              <a:buFont typeface="Arial"/>
              <a:buChar char="•"/>
            </a:pPr>
            <a:r>
              <a:rPr lang="en-US" sz="1800" dirty="0"/>
              <a:t>Grandmother said it was her “favorite day.”</a:t>
            </a:r>
          </a:p>
          <a:p>
            <a:pPr marL="342900" lvl="0" indent="-342900" algn="l" rtl="0">
              <a:lnSpc>
                <a:spcPct val="70000"/>
              </a:lnSpc>
              <a:spcBef>
                <a:spcPts val="800"/>
              </a:spcBef>
              <a:spcAft>
                <a:spcPts val="0"/>
              </a:spcAft>
              <a:buSzPts val="2100"/>
              <a:buFont typeface="Arial"/>
              <a:buChar char="•"/>
            </a:pPr>
            <a:endParaRPr lang="en-US" sz="1800" dirty="0"/>
          </a:p>
          <a:p>
            <a:pPr marL="342900" lvl="0" indent="-342900" algn="l" rtl="0">
              <a:lnSpc>
                <a:spcPct val="70000"/>
              </a:lnSpc>
              <a:spcBef>
                <a:spcPts val="800"/>
              </a:spcBef>
              <a:spcAft>
                <a:spcPts val="0"/>
              </a:spcAft>
              <a:buSzPts val="2100"/>
              <a:buFont typeface="Arial"/>
              <a:buChar char="•"/>
            </a:pPr>
            <a:r>
              <a:rPr lang="en-US" sz="1800" dirty="0"/>
              <a:t>The child in my care doesn’t “have any other opportunities to socialize with kids, so this is perfect!”</a:t>
            </a:r>
          </a:p>
          <a:p>
            <a:pPr marL="342900" lvl="0" indent="-342900" algn="l" rtl="0">
              <a:lnSpc>
                <a:spcPct val="70000"/>
              </a:lnSpc>
              <a:spcBef>
                <a:spcPts val="800"/>
              </a:spcBef>
              <a:spcAft>
                <a:spcPts val="0"/>
              </a:spcAft>
              <a:buSzPts val="2100"/>
              <a:buFont typeface="Arial"/>
              <a:buChar char="•"/>
            </a:pPr>
            <a:endParaRPr lang="en-US" sz="1800" dirty="0"/>
          </a:p>
        </p:txBody>
      </p:sp>
      <p:pic>
        <p:nvPicPr>
          <p:cNvPr id="335" name="Google Shape;335;p17" descr="A picture containing book, shelf, indoor, child&#10;&#10;Description automatically generated"/>
          <p:cNvPicPr preferRelativeResize="0"/>
          <p:nvPr/>
        </p:nvPicPr>
        <p:blipFill rotWithShape="1">
          <a:blip r:embed="rId3">
            <a:alphaModFix/>
          </a:blip>
          <a:srcRect l="12778" t="20139" r="10184" b="21254"/>
          <a:stretch/>
        </p:blipFill>
        <p:spPr>
          <a:xfrm>
            <a:off x="5064443" y="845116"/>
            <a:ext cx="3404389" cy="34532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8"/>
          <p:cNvSpPr txBox="1">
            <a:spLocks noGrp="1"/>
          </p:cNvSpPr>
          <p:nvPr>
            <p:ph type="body" idx="1"/>
          </p:nvPr>
        </p:nvSpPr>
        <p:spPr>
          <a:xfrm>
            <a:off x="437359" y="1068697"/>
            <a:ext cx="3563979" cy="3153218"/>
          </a:xfrm>
          <a:prstGeom prst="rect">
            <a:avLst/>
          </a:prstGeom>
          <a:noFill/>
          <a:ln>
            <a:noFill/>
          </a:ln>
        </p:spPr>
        <p:txBody>
          <a:bodyPr spcFirstLastPara="1" wrap="square" lIns="68575" tIns="34275" rIns="68575" bIns="34275" anchor="t" anchorCtr="0">
            <a:normAutofit/>
          </a:bodyPr>
          <a:lstStyle/>
          <a:p>
            <a:pPr lvl="0" rtl="0">
              <a:lnSpc>
                <a:spcPct val="70000"/>
              </a:lnSpc>
              <a:spcBef>
                <a:spcPts val="800"/>
              </a:spcBef>
              <a:spcAft>
                <a:spcPts val="0"/>
              </a:spcAft>
              <a:buSzPts val="2100"/>
              <a:buFont typeface="Arial" panose="020B0604020202020204" pitchFamily="34" charset="0"/>
              <a:buChar char="•"/>
            </a:pPr>
            <a:r>
              <a:rPr lang="en-US" sz="1627" dirty="0"/>
              <a:t>Sierra Nevada Children’s Services</a:t>
            </a:r>
            <a:endParaRPr dirty="0"/>
          </a:p>
          <a:p>
            <a:pPr lvl="0" rtl="0">
              <a:lnSpc>
                <a:spcPct val="70000"/>
              </a:lnSpc>
              <a:spcBef>
                <a:spcPts val="1700"/>
              </a:spcBef>
              <a:spcAft>
                <a:spcPts val="0"/>
              </a:spcAft>
              <a:buSzPts val="2100"/>
              <a:buFont typeface="Arial" panose="020B0604020202020204" pitchFamily="34" charset="0"/>
              <a:buChar char="•"/>
            </a:pPr>
            <a:r>
              <a:rPr lang="en-US" sz="1627" dirty="0"/>
              <a:t>FIRST 5 Nevada County</a:t>
            </a:r>
            <a:endParaRPr dirty="0"/>
          </a:p>
          <a:p>
            <a:pPr marL="457200" lvl="0" indent="-361950" rtl="0">
              <a:lnSpc>
                <a:spcPct val="70000"/>
              </a:lnSpc>
              <a:spcBef>
                <a:spcPts val="1700"/>
              </a:spcBef>
              <a:spcAft>
                <a:spcPts val="0"/>
              </a:spcAft>
              <a:buSzPts val="2100"/>
              <a:buChar char="•"/>
            </a:pPr>
            <a:r>
              <a:rPr lang="en-US" sz="1627" dirty="0"/>
              <a:t>Public Health</a:t>
            </a:r>
            <a:endParaRPr dirty="0"/>
          </a:p>
          <a:p>
            <a:pPr marL="457200" lvl="0" indent="-361950" rtl="0">
              <a:lnSpc>
                <a:spcPct val="70000"/>
              </a:lnSpc>
              <a:spcBef>
                <a:spcPts val="1700"/>
              </a:spcBef>
              <a:spcAft>
                <a:spcPts val="0"/>
              </a:spcAft>
              <a:buSzPts val="2100"/>
              <a:buChar char="•"/>
            </a:pPr>
            <a:r>
              <a:rPr lang="en-US" sz="1627" dirty="0"/>
              <a:t>2-1-1</a:t>
            </a:r>
            <a:endParaRPr dirty="0"/>
          </a:p>
          <a:p>
            <a:pPr marL="457200" lvl="0" indent="-361950" rtl="0">
              <a:lnSpc>
                <a:spcPct val="70000"/>
              </a:lnSpc>
              <a:spcBef>
                <a:spcPts val="1700"/>
              </a:spcBef>
              <a:spcAft>
                <a:spcPts val="0"/>
              </a:spcAft>
              <a:buSzPts val="2100"/>
              <a:buChar char="•"/>
            </a:pPr>
            <a:r>
              <a:rPr lang="en-US" sz="1627" dirty="0"/>
              <a:t>Office of Emergency Services</a:t>
            </a:r>
            <a:endParaRPr dirty="0"/>
          </a:p>
          <a:p>
            <a:pPr marL="457200" lvl="0" indent="-361950" rtl="0">
              <a:lnSpc>
                <a:spcPct val="70000"/>
              </a:lnSpc>
              <a:spcBef>
                <a:spcPts val="1700"/>
              </a:spcBef>
              <a:spcAft>
                <a:spcPts val="0"/>
              </a:spcAft>
              <a:buSzPts val="2100"/>
              <a:buChar char="•"/>
            </a:pPr>
            <a:r>
              <a:rPr lang="en-US" sz="1627" dirty="0"/>
              <a:t>Grass Valley Police Department K-9</a:t>
            </a:r>
            <a:endParaRPr dirty="0"/>
          </a:p>
          <a:p>
            <a:pPr marL="457200" lvl="0" indent="-361950" rtl="0">
              <a:lnSpc>
                <a:spcPct val="70000"/>
              </a:lnSpc>
              <a:spcBef>
                <a:spcPts val="1700"/>
              </a:spcBef>
              <a:spcAft>
                <a:spcPts val="0"/>
              </a:spcAft>
              <a:buSzPts val="2100"/>
              <a:buChar char="•"/>
            </a:pPr>
            <a:r>
              <a:rPr lang="en-US" sz="1627" dirty="0"/>
              <a:t>Child Advocates of Nevada County</a:t>
            </a:r>
            <a:endParaRPr lang="en-US" sz="1800" dirty="0"/>
          </a:p>
          <a:p>
            <a:pPr marL="457200" lvl="0" indent="-361950" rtl="0">
              <a:lnSpc>
                <a:spcPct val="70000"/>
              </a:lnSpc>
              <a:spcBef>
                <a:spcPts val="1700"/>
              </a:spcBef>
              <a:spcAft>
                <a:spcPts val="0"/>
              </a:spcAft>
              <a:buSzPts val="2100"/>
              <a:buChar char="•"/>
            </a:pPr>
            <a:r>
              <a:rPr lang="en-US" sz="1627" dirty="0"/>
              <a:t>Child Safety Puppeteers</a:t>
            </a:r>
            <a:endParaRPr dirty="0"/>
          </a:p>
          <a:p>
            <a:pPr marL="457200" lvl="0" indent="-228600" algn="l" rtl="0">
              <a:lnSpc>
                <a:spcPct val="70000"/>
              </a:lnSpc>
              <a:spcBef>
                <a:spcPts val="1700"/>
              </a:spcBef>
              <a:spcAft>
                <a:spcPts val="900"/>
              </a:spcAft>
              <a:buSzPts val="2100"/>
              <a:buNone/>
            </a:pPr>
            <a:endParaRPr sz="1627" dirty="0"/>
          </a:p>
        </p:txBody>
      </p:sp>
      <p:sp>
        <p:nvSpPr>
          <p:cNvPr id="343" name="Google Shape;343;p18"/>
          <p:cNvSpPr txBox="1">
            <a:spLocks noGrp="1"/>
          </p:cNvSpPr>
          <p:nvPr>
            <p:ph type="body" idx="2"/>
          </p:nvPr>
        </p:nvSpPr>
        <p:spPr>
          <a:xfrm>
            <a:off x="506778" y="400233"/>
            <a:ext cx="3425143" cy="440935"/>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70000"/>
              </a:lnSpc>
              <a:spcBef>
                <a:spcPts val="800"/>
              </a:spcBef>
              <a:spcAft>
                <a:spcPts val="0"/>
              </a:spcAft>
              <a:buSzPts val="2100"/>
              <a:buNone/>
            </a:pPr>
            <a:r>
              <a:rPr lang="en-US" sz="3000" b="0" dirty="0"/>
              <a:t>Community Partners</a:t>
            </a:r>
            <a:endParaRPr sz="3000" b="0" dirty="0"/>
          </a:p>
        </p:txBody>
      </p:sp>
      <p:sp>
        <p:nvSpPr>
          <p:cNvPr id="344" name="Google Shape;344;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r>
              <a:rPr lang="en-US"/>
              <a:t>9</a:t>
            </a:r>
            <a:endParaRPr/>
          </a:p>
        </p:txBody>
      </p:sp>
      <p:sp>
        <p:nvSpPr>
          <p:cNvPr id="346" name="Google Shape;346;p18"/>
          <p:cNvSpPr/>
          <p:nvPr/>
        </p:nvSpPr>
        <p:spPr>
          <a:xfrm>
            <a:off x="5003347" y="715192"/>
            <a:ext cx="2194560" cy="218142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347" name="Google Shape;347;p18" descr="A picture containing floor, person, indoor, dog&#10;&#10;Description automatically generated"/>
          <p:cNvPicPr preferRelativeResize="0"/>
          <p:nvPr/>
        </p:nvPicPr>
        <p:blipFill rotWithShape="1">
          <a:blip r:embed="rId3">
            <a:alphaModFix/>
          </a:blip>
          <a:srcRect t="15275"/>
          <a:stretch/>
        </p:blipFill>
        <p:spPr>
          <a:xfrm>
            <a:off x="6276986" y="2580162"/>
            <a:ext cx="2758287" cy="2181427"/>
          </a:xfrm>
          <a:prstGeom prst="rect">
            <a:avLst/>
          </a:prstGeom>
          <a:noFill/>
          <a:ln>
            <a:noFill/>
          </a:ln>
        </p:spPr>
      </p:pic>
      <p:sp>
        <p:nvSpPr>
          <p:cNvPr id="348" name="Google Shape;348;p18"/>
          <p:cNvSpPr/>
          <p:nvPr/>
        </p:nvSpPr>
        <p:spPr>
          <a:xfrm>
            <a:off x="5207999" y="375410"/>
            <a:ext cx="2123958" cy="282251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349" name="Google Shape;349;p18" descr="A person standing in a room&#10;&#10;Description automatically generated"/>
          <p:cNvPicPr preferRelativeResize="0"/>
          <p:nvPr/>
        </p:nvPicPr>
        <p:blipFill rotWithShape="1">
          <a:blip r:embed="rId4">
            <a:alphaModFix/>
          </a:blip>
          <a:srcRect/>
          <a:stretch/>
        </p:blipFill>
        <p:spPr>
          <a:xfrm>
            <a:off x="4170690" y="136592"/>
            <a:ext cx="3061334" cy="30613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0"/>
          <p:cNvSpPr/>
          <p:nvPr/>
        </p:nvSpPr>
        <p:spPr>
          <a:xfrm>
            <a:off x="0" y="4469332"/>
            <a:ext cx="9144000" cy="6768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0"/>
          <p:cNvSpPr/>
          <p:nvPr/>
        </p:nvSpPr>
        <p:spPr>
          <a:xfrm>
            <a:off x="-1" y="173159"/>
            <a:ext cx="9144001" cy="4426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8" name="Google Shape;368;p20"/>
          <p:cNvSpPr txBox="1">
            <a:spLocks noGrp="1"/>
          </p:cNvSpPr>
          <p:nvPr>
            <p:ph type="body" idx="1"/>
          </p:nvPr>
        </p:nvSpPr>
        <p:spPr>
          <a:xfrm>
            <a:off x="-217087" y="221285"/>
            <a:ext cx="9403299" cy="9102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5000"/>
              <a:buNone/>
            </a:pPr>
            <a:r>
              <a:rPr lang="en-US" sz="2400" dirty="0">
                <a:latin typeface="Calibri" panose="020F0502020204030204" pitchFamily="34" charset="0"/>
                <a:ea typeface="Arial"/>
                <a:cs typeface="Calibri" panose="020F0502020204030204" pitchFamily="34" charset="0"/>
                <a:sym typeface="Arial"/>
              </a:rPr>
              <a:t>Stay and Play  </a:t>
            </a:r>
            <a:br>
              <a:rPr lang="en-US" sz="2400" dirty="0">
                <a:latin typeface="Calibri" panose="020F0502020204030204" pitchFamily="34" charset="0"/>
                <a:ea typeface="Arial"/>
                <a:cs typeface="Calibri" panose="020F0502020204030204" pitchFamily="34" charset="0"/>
                <a:sym typeface="Arial"/>
              </a:rPr>
            </a:br>
            <a:r>
              <a:rPr lang="en-US" sz="2400" dirty="0">
                <a:latin typeface="Calibri" panose="020F0502020204030204" pitchFamily="34" charset="0"/>
                <a:ea typeface="Arial"/>
                <a:cs typeface="Calibri" panose="020F0502020204030204" pitchFamily="34" charset="0"/>
                <a:sym typeface="Arial"/>
              </a:rPr>
              <a:t>Eastside Branch </a:t>
            </a:r>
            <a:r>
              <a:rPr lang="en-US" sz="2400" dirty="0">
                <a:solidFill>
                  <a:srgbClr val="FFFFFF"/>
                </a:solidFill>
                <a:latin typeface="Calibri" panose="020F0502020204030204" pitchFamily="34" charset="0"/>
                <a:ea typeface="Arial"/>
                <a:cs typeface="Calibri" panose="020F0502020204030204" pitchFamily="34" charset="0"/>
                <a:sym typeface="Arial"/>
              </a:rPr>
              <a:t>Santa Barbara Public Library </a:t>
            </a:r>
            <a:endParaRPr sz="2400" dirty="0">
              <a:solidFill>
                <a:srgbClr val="FFFFFF"/>
              </a:solidFill>
              <a:latin typeface="Calibri" panose="020F0502020204030204" pitchFamily="34" charset="0"/>
              <a:ea typeface="Arial"/>
              <a:cs typeface="Calibri" panose="020F0502020204030204" pitchFamily="34" charset="0"/>
              <a:sym typeface="Arial"/>
            </a:endParaRPr>
          </a:p>
          <a:p>
            <a:pPr marL="0" lvl="0" indent="0" algn="l" rtl="0">
              <a:lnSpc>
                <a:spcPct val="90000"/>
              </a:lnSpc>
              <a:spcBef>
                <a:spcPts val="0"/>
              </a:spcBef>
              <a:spcAft>
                <a:spcPts val="0"/>
              </a:spcAft>
              <a:buClr>
                <a:schemeClr val="lt1"/>
              </a:buClr>
              <a:buSzPts val="5000"/>
              <a:buNone/>
            </a:pPr>
            <a:endParaRPr sz="2700" dirty="0">
              <a:solidFill>
                <a:srgbClr val="FFFFFF"/>
              </a:solidFill>
              <a:latin typeface="Arial"/>
              <a:ea typeface="Arial"/>
              <a:cs typeface="Arial"/>
              <a:sym typeface="Arial"/>
            </a:endParaRPr>
          </a:p>
          <a:p>
            <a:pPr marL="0" lvl="0" indent="0" algn="l" rtl="0">
              <a:lnSpc>
                <a:spcPct val="90000"/>
              </a:lnSpc>
              <a:spcBef>
                <a:spcPts val="0"/>
              </a:spcBef>
              <a:spcAft>
                <a:spcPts val="0"/>
              </a:spcAft>
              <a:buClr>
                <a:schemeClr val="lt1"/>
              </a:buClr>
              <a:buSzPts val="5000"/>
              <a:buNone/>
            </a:pPr>
            <a:endParaRPr sz="2700" dirty="0">
              <a:solidFill>
                <a:srgbClr val="FFFFFF"/>
              </a:solidFill>
            </a:endParaRPr>
          </a:p>
        </p:txBody>
      </p:sp>
      <p:pic>
        <p:nvPicPr>
          <p:cNvPr id="369" name="Google Shape;369;p20"/>
          <p:cNvPicPr preferRelativeResize="0"/>
          <p:nvPr/>
        </p:nvPicPr>
        <p:blipFill rotWithShape="1">
          <a:blip r:embed="rId3">
            <a:alphaModFix/>
          </a:blip>
          <a:srcRect l="26396" t="21940" r="29949" b="52986"/>
          <a:stretch/>
        </p:blipFill>
        <p:spPr>
          <a:xfrm>
            <a:off x="4284927" y="974219"/>
            <a:ext cx="3973627" cy="3004080"/>
          </a:xfrm>
          <a:prstGeom prst="rect">
            <a:avLst/>
          </a:prstGeom>
          <a:noFill/>
          <a:ln>
            <a:noFill/>
          </a:ln>
        </p:spPr>
      </p:pic>
      <p:pic>
        <p:nvPicPr>
          <p:cNvPr id="373" name="Google Shape;373;p20"/>
          <p:cNvPicPr preferRelativeResize="0"/>
          <p:nvPr/>
        </p:nvPicPr>
        <p:blipFill rotWithShape="1">
          <a:blip r:embed="rId4">
            <a:alphaModFix/>
          </a:blip>
          <a:srcRect/>
          <a:stretch/>
        </p:blipFill>
        <p:spPr>
          <a:xfrm>
            <a:off x="7990317" y="3771425"/>
            <a:ext cx="1148974" cy="959808"/>
          </a:xfrm>
          <a:prstGeom prst="rect">
            <a:avLst/>
          </a:prstGeom>
          <a:noFill/>
          <a:ln>
            <a:noFill/>
          </a:ln>
        </p:spPr>
      </p:pic>
      <p:pic>
        <p:nvPicPr>
          <p:cNvPr id="374" name="Google Shape;374;p20"/>
          <p:cNvPicPr preferRelativeResize="0"/>
          <p:nvPr/>
        </p:nvPicPr>
        <p:blipFill rotWithShape="1">
          <a:blip r:embed="rId5">
            <a:alphaModFix/>
          </a:blip>
          <a:srcRect l="24169" t="33519" r="33061"/>
          <a:stretch/>
        </p:blipFill>
        <p:spPr>
          <a:xfrm>
            <a:off x="947315" y="982323"/>
            <a:ext cx="2896876" cy="2995976"/>
          </a:xfrm>
          <a:prstGeom prst="rect">
            <a:avLst/>
          </a:prstGeom>
          <a:noFill/>
          <a:ln>
            <a:noFill/>
          </a:ln>
        </p:spPr>
      </p:pic>
      <p:sp>
        <p:nvSpPr>
          <p:cNvPr id="2" name="Google Shape;242;p9">
            <a:extLst>
              <a:ext uri="{FF2B5EF4-FFF2-40B4-BE49-F238E27FC236}">
                <a16:creationId xmlns:a16="http://schemas.microsoft.com/office/drawing/2014/main" id="{68436593-A07D-4521-B1C5-675F125D753B}"/>
              </a:ext>
            </a:extLst>
          </p:cNvPr>
          <p:cNvSpPr txBox="1"/>
          <p:nvPr/>
        </p:nvSpPr>
        <p:spPr>
          <a:xfrm>
            <a:off x="528717" y="4029463"/>
            <a:ext cx="2680967" cy="500550"/>
          </a:xfrm>
          <a:prstGeom prst="rect">
            <a:avLst/>
          </a:prstGeom>
          <a:noFill/>
          <a:ln>
            <a:noFill/>
          </a:ln>
        </p:spPr>
        <p:txBody>
          <a:bodyPr spcFirstLastPara="1" wrap="square" lIns="68575" tIns="34275" rIns="68575" bIns="34275" anchor="t" anchorCtr="0">
            <a:normAutofit/>
          </a:bodyPr>
          <a:lstStyle/>
          <a:p>
            <a:pPr marL="0" marR="0" lvl="0" indent="0" algn="ctr" rtl="0">
              <a:lnSpc>
                <a:spcPct val="70000"/>
              </a:lnSpc>
              <a:spcBef>
                <a:spcPts val="0"/>
              </a:spcBef>
              <a:spcAft>
                <a:spcPts val="0"/>
              </a:spcAft>
              <a:buClr>
                <a:srgbClr val="000000"/>
              </a:buClr>
              <a:buSzPts val="1361"/>
              <a:buFont typeface="Arial"/>
              <a:buNone/>
            </a:pPr>
            <a:r>
              <a:rPr lang="en-US" sz="1600" b="1" i="1" u="none" strike="noStrike" cap="none" dirty="0">
                <a:solidFill>
                  <a:schemeClr val="bg1"/>
                </a:solidFill>
                <a:latin typeface="Calibri" panose="020F0502020204030204" pitchFamily="34" charset="0"/>
                <a:cs typeface="Calibri" panose="020F0502020204030204" pitchFamily="34" charset="0"/>
                <a:sym typeface="Arial"/>
              </a:rPr>
              <a:t>Gwen </a:t>
            </a:r>
            <a:r>
              <a:rPr lang="en-US" sz="1600" b="1" i="1" u="none" strike="noStrike" cap="none" dirty="0" err="1">
                <a:solidFill>
                  <a:schemeClr val="bg1"/>
                </a:solidFill>
                <a:latin typeface="Calibri" panose="020F0502020204030204" pitchFamily="34" charset="0"/>
                <a:cs typeface="Calibri" panose="020F0502020204030204" pitchFamily="34" charset="0"/>
                <a:sym typeface="Arial"/>
              </a:rPr>
              <a:t>Wagy</a:t>
            </a:r>
            <a:endParaRPr sz="1800" dirty="0">
              <a:solidFill>
                <a:schemeClr val="bg1"/>
              </a:solidFill>
              <a:latin typeface="Calibri" panose="020F0502020204030204" pitchFamily="34" charset="0"/>
              <a:cs typeface="Calibri" panose="020F0502020204030204" pitchFamily="34" charset="0"/>
            </a:endParaRPr>
          </a:p>
        </p:txBody>
      </p:sp>
      <p:sp>
        <p:nvSpPr>
          <p:cNvPr id="3" name="Google Shape;242;p9">
            <a:extLst>
              <a:ext uri="{FF2B5EF4-FFF2-40B4-BE49-F238E27FC236}">
                <a16:creationId xmlns:a16="http://schemas.microsoft.com/office/drawing/2014/main" id="{6B358E89-4A18-442E-810D-9568D0CF18AD}"/>
              </a:ext>
            </a:extLst>
          </p:cNvPr>
          <p:cNvSpPr txBox="1"/>
          <p:nvPr/>
        </p:nvSpPr>
        <p:spPr>
          <a:xfrm>
            <a:off x="4353872" y="4036478"/>
            <a:ext cx="2307772" cy="340988"/>
          </a:xfrm>
          <a:prstGeom prst="rect">
            <a:avLst/>
          </a:prstGeom>
          <a:noFill/>
          <a:ln>
            <a:noFill/>
          </a:ln>
        </p:spPr>
        <p:txBody>
          <a:bodyPr spcFirstLastPara="1" wrap="square" lIns="68575" tIns="34275" rIns="68575" bIns="34275" anchor="t" anchorCtr="0">
            <a:normAutofit/>
          </a:bodyPr>
          <a:lstStyle/>
          <a:p>
            <a:pPr marL="0" marR="0" lvl="0" indent="0" algn="ctr" rtl="0">
              <a:lnSpc>
                <a:spcPct val="70000"/>
              </a:lnSpc>
              <a:spcBef>
                <a:spcPts val="0"/>
              </a:spcBef>
              <a:spcAft>
                <a:spcPts val="0"/>
              </a:spcAft>
              <a:buClr>
                <a:srgbClr val="000000"/>
              </a:buClr>
              <a:buSzPts val="1361"/>
              <a:buFont typeface="Arial"/>
              <a:buNone/>
            </a:pPr>
            <a:r>
              <a:rPr lang="en-US" sz="1600" b="1" i="1" dirty="0">
                <a:solidFill>
                  <a:schemeClr val="bg1"/>
                </a:solidFill>
                <a:latin typeface="Calibri" panose="020F0502020204030204" pitchFamily="34" charset="0"/>
                <a:cs typeface="Calibri" panose="020F0502020204030204" pitchFamily="34" charset="0"/>
              </a:rPr>
              <a:t>Cristal Gavilanes</a:t>
            </a:r>
            <a:endParaRPr sz="1600" b="1" i="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1"/>
          <p:cNvPicPr preferRelativeResize="0"/>
          <p:nvPr/>
        </p:nvPicPr>
        <p:blipFill rotWithShape="1">
          <a:blip r:embed="rId3">
            <a:alphaModFix/>
          </a:blip>
          <a:srcRect l="7863" t="3907"/>
          <a:stretch/>
        </p:blipFill>
        <p:spPr>
          <a:xfrm rot="10800000">
            <a:off x="4808920" y="1734043"/>
            <a:ext cx="4335079" cy="3390873"/>
          </a:xfrm>
          <a:prstGeom prst="rect">
            <a:avLst/>
          </a:prstGeom>
          <a:noFill/>
          <a:ln>
            <a:noFill/>
          </a:ln>
        </p:spPr>
      </p:pic>
      <p:pic>
        <p:nvPicPr>
          <p:cNvPr id="381" name="Google Shape;381;p21"/>
          <p:cNvPicPr preferRelativeResize="0"/>
          <p:nvPr/>
        </p:nvPicPr>
        <p:blipFill rotWithShape="1">
          <a:blip r:embed="rId4">
            <a:alphaModFix/>
          </a:blip>
          <a:srcRect l="22112" t="-1" r="11034" b="1998"/>
          <a:stretch/>
        </p:blipFill>
        <p:spPr>
          <a:xfrm>
            <a:off x="0" y="1729207"/>
            <a:ext cx="4888076" cy="3390873"/>
          </a:xfrm>
          <a:prstGeom prst="rect">
            <a:avLst/>
          </a:prstGeom>
          <a:noFill/>
          <a:ln>
            <a:noFill/>
          </a:ln>
        </p:spPr>
      </p:pic>
      <p:pic>
        <p:nvPicPr>
          <p:cNvPr id="382" name="Google Shape;382;p21"/>
          <p:cNvPicPr preferRelativeResize="0"/>
          <p:nvPr/>
        </p:nvPicPr>
        <p:blipFill rotWithShape="1">
          <a:blip r:embed="rId5">
            <a:alphaModFix/>
          </a:blip>
          <a:srcRect t="40846" b="17821"/>
          <a:stretch/>
        </p:blipFill>
        <p:spPr>
          <a:xfrm>
            <a:off x="-56163" y="-163017"/>
            <a:ext cx="8966249" cy="20556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
          <p:cNvSpPr txBox="1">
            <a:spLocks noGrp="1"/>
          </p:cNvSpPr>
          <p:nvPr>
            <p:ph type="title"/>
          </p:nvPr>
        </p:nvSpPr>
        <p:spPr>
          <a:xfrm>
            <a:off x="1" y="122902"/>
            <a:ext cx="9144000" cy="960668"/>
          </a:xfrm>
          <a:prstGeom prst="rect">
            <a:avLst/>
          </a:prstGeom>
          <a:noFill/>
          <a:ln>
            <a:noFill/>
          </a:ln>
        </p:spPr>
        <p:txBody>
          <a:bodyPr spcFirstLastPara="1" wrap="square" lIns="68575" tIns="34275" rIns="68575" bIns="34275" anchor="ctr" anchorCtr="0">
            <a:normAutofit/>
          </a:bodyPr>
          <a:lstStyle/>
          <a:p>
            <a:pPr algn="ctr"/>
            <a:r>
              <a:rPr lang="en-US" sz="3200" dirty="0">
                <a:solidFill>
                  <a:schemeClr val="accent4"/>
                </a:solidFill>
              </a:rPr>
              <a:t>Welcome from the California State Library</a:t>
            </a:r>
            <a:endParaRPr sz="3200" dirty="0">
              <a:solidFill>
                <a:schemeClr val="accent4"/>
              </a:solidFill>
            </a:endParaRPr>
          </a:p>
        </p:txBody>
      </p:sp>
      <p:sp>
        <p:nvSpPr>
          <p:cNvPr id="184" name="Google Shape;184;p2"/>
          <p:cNvSpPr txBox="1">
            <a:spLocks noGrp="1"/>
          </p:cNvSpPr>
          <p:nvPr>
            <p:ph type="body" idx="1"/>
          </p:nvPr>
        </p:nvSpPr>
        <p:spPr>
          <a:xfrm>
            <a:off x="5351040" y="1485527"/>
            <a:ext cx="3346534" cy="2990476"/>
          </a:xfrm>
          <a:prstGeom prst="rect">
            <a:avLst/>
          </a:prstGeom>
          <a:noFill/>
          <a:ln>
            <a:noFill/>
          </a:ln>
        </p:spPr>
        <p:txBody>
          <a:bodyPr spcFirstLastPara="1" wrap="square" lIns="68575" tIns="34275" rIns="68575" bIns="34275" anchor="t" anchorCtr="0">
            <a:normAutofit fontScale="92500" lnSpcReduction="10000"/>
          </a:bodyPr>
          <a:lstStyle/>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r>
              <a:rPr lang="en-US" sz="1275" dirty="0"/>
              <a:t>Jody Thomas, Library Programs Consultant</a:t>
            </a:r>
            <a:endParaRPr sz="1275" dirty="0"/>
          </a:p>
        </p:txBody>
      </p:sp>
      <p:pic>
        <p:nvPicPr>
          <p:cNvPr id="6" name="Google Shape;233;p9">
            <a:extLst>
              <a:ext uri="{FF2B5EF4-FFF2-40B4-BE49-F238E27FC236}">
                <a16:creationId xmlns:a16="http://schemas.microsoft.com/office/drawing/2014/main" id="{3ED33BC3-4D28-B640-8120-AE06A8BF14E9}"/>
              </a:ext>
            </a:extLst>
          </p:cNvPr>
          <p:cNvPicPr preferRelativeResize="0"/>
          <p:nvPr/>
        </p:nvPicPr>
        <p:blipFill rotWithShape="1">
          <a:blip r:embed="rId3">
            <a:alphaModFix/>
          </a:blip>
          <a:srcRect/>
          <a:stretch/>
        </p:blipFill>
        <p:spPr>
          <a:xfrm>
            <a:off x="-1892" y="4387516"/>
            <a:ext cx="3258439" cy="656349"/>
          </a:xfrm>
          <a:prstGeom prst="rect">
            <a:avLst/>
          </a:prstGeom>
          <a:noFill/>
          <a:ln>
            <a:noFill/>
          </a:ln>
        </p:spPr>
      </p:pic>
      <p:pic>
        <p:nvPicPr>
          <p:cNvPr id="4" name="Picture 3">
            <a:extLst>
              <a:ext uri="{FF2B5EF4-FFF2-40B4-BE49-F238E27FC236}">
                <a16:creationId xmlns:a16="http://schemas.microsoft.com/office/drawing/2014/main" id="{90D97197-E7EC-7048-BA7B-47960BD43B7B}"/>
              </a:ext>
            </a:extLst>
          </p:cNvPr>
          <p:cNvPicPr>
            <a:picLocks noChangeAspect="1"/>
          </p:cNvPicPr>
          <p:nvPr/>
        </p:nvPicPr>
        <p:blipFill>
          <a:blip r:embed="rId4"/>
          <a:stretch>
            <a:fillRect/>
          </a:stretch>
        </p:blipFill>
        <p:spPr>
          <a:xfrm>
            <a:off x="5983703" y="975443"/>
            <a:ext cx="2081209" cy="2911744"/>
          </a:xfrm>
          <a:prstGeom prst="rect">
            <a:avLst/>
          </a:prstGeom>
          <a:ln>
            <a:noFill/>
          </a:ln>
        </p:spPr>
      </p:pic>
    </p:spTree>
    <p:extLst>
      <p:ext uri="{BB962C8B-B14F-4D97-AF65-F5344CB8AC3E}">
        <p14:creationId xmlns:p14="http://schemas.microsoft.com/office/powerpoint/2010/main" val="63506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2"/>
          <p:cNvSpPr txBox="1">
            <a:spLocks noGrp="1"/>
          </p:cNvSpPr>
          <p:nvPr>
            <p:ph type="body" idx="4"/>
          </p:nvPr>
        </p:nvSpPr>
        <p:spPr>
          <a:xfrm>
            <a:off x="103506" y="163506"/>
            <a:ext cx="8857500" cy="749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4"/>
              </a:buClr>
              <a:buSzPts val="2500"/>
              <a:buNone/>
            </a:pPr>
            <a:r>
              <a:rPr lang="en-US" sz="2800" b="0" dirty="0">
                <a:sym typeface="Arial"/>
              </a:rPr>
              <a:t>How Is Stay &amp; Play Different</a:t>
            </a:r>
            <a:endParaRPr sz="2800" b="0" dirty="0">
              <a:sym typeface="Arial"/>
            </a:endParaRPr>
          </a:p>
          <a:p>
            <a:pPr marL="0" lvl="0" indent="0" algn="l" rtl="0">
              <a:lnSpc>
                <a:spcPct val="90000"/>
              </a:lnSpc>
              <a:spcBef>
                <a:spcPts val="0"/>
              </a:spcBef>
              <a:spcAft>
                <a:spcPts val="0"/>
              </a:spcAft>
              <a:buClr>
                <a:schemeClr val="accent4"/>
              </a:buClr>
              <a:buSzPts val="2500"/>
              <a:buNone/>
            </a:pPr>
            <a:r>
              <a:rPr lang="en-US" sz="2800" b="0" dirty="0">
                <a:sym typeface="Arial"/>
              </a:rPr>
              <a:t>From Traditional Library Storytime?</a:t>
            </a:r>
            <a:r>
              <a:rPr lang="en-US" sz="2800" b="0" dirty="0"/>
              <a:t> </a:t>
            </a:r>
            <a:endParaRPr sz="2800" b="0" dirty="0">
              <a:sym typeface="Arial"/>
            </a:endParaRPr>
          </a:p>
        </p:txBody>
      </p:sp>
      <p:sp>
        <p:nvSpPr>
          <p:cNvPr id="393" name="Google Shape;393;p22"/>
          <p:cNvSpPr txBox="1"/>
          <p:nvPr/>
        </p:nvSpPr>
        <p:spPr>
          <a:xfrm>
            <a:off x="5191525" y="1261220"/>
            <a:ext cx="3769481" cy="2936913"/>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dirty="0">
                <a:solidFill>
                  <a:schemeClr val="accent4"/>
                </a:solidFill>
                <a:latin typeface="Calibri"/>
                <a:cs typeface="Calibri"/>
              </a:rPr>
              <a:t>Flexible start time before Library opens</a:t>
            </a:r>
          </a:p>
          <a:p>
            <a:pPr marL="0" marR="0" lvl="0" indent="0" algn="l" rtl="0">
              <a:lnSpc>
                <a:spcPct val="100000"/>
              </a:lnSpc>
              <a:spcBef>
                <a:spcPts val="0"/>
              </a:spcBef>
              <a:spcAft>
                <a:spcPts val="0"/>
              </a:spcAft>
              <a:buClr>
                <a:srgbClr val="000000"/>
              </a:buClr>
              <a:buSzPts val="1400"/>
              <a:buFont typeface="Arial"/>
              <a:buNone/>
            </a:pPr>
            <a:endParaRPr sz="2000" dirty="0">
              <a:solidFill>
                <a:schemeClr val="accent4"/>
              </a:solidFill>
              <a:latin typeface="Calibri"/>
              <a:cs typeface="Calibri"/>
            </a:endParaRPr>
          </a:p>
          <a:p>
            <a:pPr marL="457200" marR="0" lvl="0" indent="-317500" algn="l" rtl="0">
              <a:lnSpc>
                <a:spcPct val="100000"/>
              </a:lnSpc>
              <a:spcBef>
                <a:spcPts val="0"/>
              </a:spcBef>
              <a:spcAft>
                <a:spcPts val="0"/>
              </a:spcAft>
              <a:buClr>
                <a:schemeClr val="dk1"/>
              </a:buClr>
              <a:buSzPts val="1400"/>
              <a:buFont typeface="Arial"/>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No stress about being “right on time” with toddlers.</a:t>
            </a:r>
            <a:endParaRPr sz="1600" b="1"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Lowered caregiver concern about “making too much noise in the Library.” </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Allowed for parent / caregiver </a:t>
            </a:r>
            <a:br>
              <a:rPr lang="en-US" sz="1600" b="0" i="0" u="none" strike="noStrike" cap="none" dirty="0">
                <a:solidFill>
                  <a:schemeClr val="dk1"/>
                </a:solidFill>
                <a:latin typeface="Calibri" panose="020F0502020204030204" pitchFamily="34" charset="0"/>
                <a:cs typeface="Calibri" panose="020F0502020204030204" pitchFamily="34" charset="0"/>
                <a:sym typeface="Arial"/>
              </a:rPr>
            </a:br>
            <a:r>
              <a:rPr lang="en-US" sz="1600" b="0" i="0" u="none" strike="noStrike" cap="none" dirty="0">
                <a:solidFill>
                  <a:schemeClr val="dk1"/>
                </a:solidFill>
                <a:latin typeface="Calibri" panose="020F0502020204030204" pitchFamily="34" charset="0"/>
                <a:cs typeface="Calibri" panose="020F0502020204030204" pitchFamily="34" charset="0"/>
                <a:sym typeface="Arial"/>
              </a:rPr>
              <a:t>drop-off &amp; exchange.</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98" name="Google Shape;398;p22"/>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l="12836" t="23147" r="41850" b="22908"/>
          <a:stretch/>
        </p:blipFill>
        <p:spPr>
          <a:xfrm>
            <a:off x="182994" y="1169116"/>
            <a:ext cx="4839974" cy="31211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
          <p:cNvPicPr preferRelativeResize="0"/>
          <p:nvPr/>
        </p:nvPicPr>
        <p:blipFill rotWithShape="1">
          <a:blip r:embed="rId3">
            <a:alphaModFix/>
          </a:blip>
          <a:srcRect l="9820" t="24928" r="7649" b="28317"/>
          <a:stretch/>
        </p:blipFill>
        <p:spPr>
          <a:xfrm>
            <a:off x="409833" y="1294753"/>
            <a:ext cx="3715148" cy="2806050"/>
          </a:xfrm>
          <a:prstGeom prst="rect">
            <a:avLst/>
          </a:prstGeom>
          <a:noFill/>
          <a:ln>
            <a:noFill/>
          </a:ln>
        </p:spPr>
      </p:pic>
      <p:pic>
        <p:nvPicPr>
          <p:cNvPr id="406" name="Google Shape;406;p23"/>
          <p:cNvPicPr preferRelativeResize="0"/>
          <p:nvPr/>
        </p:nvPicPr>
        <p:blipFill rotWithShape="1">
          <a:blip r:embed="rId4">
            <a:alphaModFix/>
          </a:blip>
          <a:srcRect t="12495" b="20501"/>
          <a:stretch/>
        </p:blipFill>
        <p:spPr>
          <a:xfrm>
            <a:off x="4346243" y="912906"/>
            <a:ext cx="4465148" cy="3989000"/>
          </a:xfrm>
          <a:prstGeom prst="rect">
            <a:avLst/>
          </a:prstGeom>
          <a:noFill/>
          <a:ln>
            <a:noFill/>
          </a:ln>
        </p:spPr>
      </p:pic>
      <p:sp>
        <p:nvSpPr>
          <p:cNvPr id="8" name="Google Shape;392;p22">
            <a:extLst>
              <a:ext uri="{FF2B5EF4-FFF2-40B4-BE49-F238E27FC236}">
                <a16:creationId xmlns:a16="http://schemas.microsoft.com/office/drawing/2014/main" id="{0B8DF4B4-2776-4D99-827A-8B834D2A8A6D}"/>
              </a:ext>
            </a:extLst>
          </p:cNvPr>
          <p:cNvSpPr txBox="1">
            <a:spLocks/>
          </p:cNvSpPr>
          <p:nvPr/>
        </p:nvSpPr>
        <p:spPr>
          <a:xfrm>
            <a:off x="188570" y="110341"/>
            <a:ext cx="6446150" cy="749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accent4"/>
              </a:buClr>
              <a:buSzPts val="2500"/>
              <a:buFont typeface="Arial"/>
              <a:buNone/>
              <a:defRPr sz="2500" b="1" i="0" u="none" strike="noStrike" cap="none">
                <a:solidFill>
                  <a:schemeClr val="accent4"/>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spcBef>
                <a:spcPts val="0"/>
              </a:spcBef>
            </a:pPr>
            <a:r>
              <a:rPr lang="en-US" sz="2800" b="0" dirty="0">
                <a:sym typeface="Arial"/>
              </a:rPr>
              <a:t>How Is Stay &amp; Play Different</a:t>
            </a:r>
          </a:p>
          <a:p>
            <a:pPr marL="0" indent="0">
              <a:spcBef>
                <a:spcPts val="0"/>
              </a:spcBef>
            </a:pPr>
            <a:r>
              <a:rPr lang="en-US" sz="2800" b="0" dirty="0">
                <a:sym typeface="Arial"/>
              </a:rPr>
              <a:t>From Traditional Library Storytime?</a:t>
            </a:r>
            <a:r>
              <a:rPr lang="en-US" sz="2800" b="0" dirty="0"/>
              <a:t> </a:t>
            </a:r>
            <a:endParaRPr lang="en-US" sz="2800" b="0" dirty="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24"/>
          <p:cNvSpPr txBox="1"/>
          <p:nvPr/>
        </p:nvSpPr>
        <p:spPr>
          <a:xfrm>
            <a:off x="216515" y="847442"/>
            <a:ext cx="4226544" cy="2969754"/>
          </a:xfrm>
          <a:prstGeom prst="rect">
            <a:avLst/>
          </a:prstGeom>
          <a:noFill/>
          <a:ln>
            <a:noFill/>
          </a:ln>
        </p:spPr>
        <p:txBody>
          <a:bodyPr spcFirstLastPara="1" wrap="square" lIns="91425" tIns="91425" rIns="91425" bIns="91425" anchor="t" anchorCtr="0">
            <a:noAutofit/>
          </a:bodyPr>
          <a:lstStyle/>
          <a:p>
            <a:pPr marR="0" lvl="0" algn="l" rtl="0">
              <a:lnSpc>
                <a:spcPct val="100000"/>
              </a:lnSpc>
              <a:spcBef>
                <a:spcPts val="0"/>
              </a:spcBef>
              <a:spcAft>
                <a:spcPts val="0"/>
              </a:spcAft>
              <a:buClr>
                <a:srgbClr val="000000"/>
              </a:buClr>
              <a:buSzPts val="1400"/>
            </a:pPr>
            <a:r>
              <a:rPr lang="en-US" sz="1800" i="0" u="none" strike="noStrike" cap="none" dirty="0">
                <a:solidFill>
                  <a:schemeClr val="accent4"/>
                </a:solidFill>
                <a:latin typeface="Calibri" panose="020F0502020204030204" pitchFamily="34" charset="0"/>
                <a:cs typeface="Calibri" panose="020F0502020204030204" pitchFamily="34" charset="0"/>
                <a:sym typeface="Arial"/>
              </a:rPr>
              <a:t>Relaxed  </a:t>
            </a:r>
            <a:endParaRPr sz="1800" i="0" u="none" strike="noStrike" cap="none" dirty="0">
              <a:solidFill>
                <a:schemeClr val="accent4"/>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Free play</a:t>
            </a: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Outside as much as possible</a:t>
            </a: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Music in background</a:t>
            </a: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Less overwhelming for those</a:t>
            </a:r>
            <a:br>
              <a:rPr lang="en-US" sz="1600" i="0" u="none" strike="noStrike" cap="none" dirty="0">
                <a:solidFill>
                  <a:schemeClr val="dk1"/>
                </a:solidFill>
                <a:latin typeface="Calibri" panose="020F0502020204030204" pitchFamily="34" charset="0"/>
                <a:cs typeface="Calibri" panose="020F0502020204030204" pitchFamily="34" charset="0"/>
                <a:sym typeface="Arial"/>
              </a:rPr>
            </a:br>
            <a:r>
              <a:rPr lang="en-US" sz="1600" i="0" u="none" strike="noStrike" cap="none" dirty="0">
                <a:solidFill>
                  <a:schemeClr val="dk1"/>
                </a:solidFill>
                <a:latin typeface="Calibri" panose="020F0502020204030204" pitchFamily="34" charset="0"/>
                <a:cs typeface="Calibri" panose="020F0502020204030204" pitchFamily="34" charset="0"/>
                <a:sym typeface="Arial"/>
              </a:rPr>
              <a:t>not comfortable with a</a:t>
            </a:r>
            <a:br>
              <a:rPr lang="en-US" sz="1600" i="0" u="none" strike="noStrike" cap="none" dirty="0">
                <a:solidFill>
                  <a:schemeClr val="dk1"/>
                </a:solidFill>
                <a:latin typeface="Calibri" panose="020F0502020204030204" pitchFamily="34" charset="0"/>
                <a:cs typeface="Calibri" panose="020F0502020204030204" pitchFamily="34" charset="0"/>
                <a:sym typeface="Arial"/>
              </a:rPr>
            </a:br>
            <a:r>
              <a:rPr lang="en-US" sz="1600" i="0" u="none" strike="noStrike" cap="none" dirty="0">
                <a:solidFill>
                  <a:schemeClr val="dk1"/>
                </a:solidFill>
                <a:latin typeface="Calibri" panose="020F0502020204030204" pitchFamily="34" charset="0"/>
                <a:cs typeface="Calibri" panose="020F0502020204030204" pitchFamily="34" charset="0"/>
                <a:sym typeface="Arial"/>
              </a:rPr>
              <a:t>large-group, guided activity</a:t>
            </a: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Quiet spaces for children who needed it</a:t>
            </a: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R="0" lvl="0" algn="l" rtl="0">
              <a:lnSpc>
                <a:spcPct val="100000"/>
              </a:lnSpc>
              <a:spcBef>
                <a:spcPts val="0"/>
              </a:spcBef>
              <a:spcAft>
                <a:spcPts val="0"/>
              </a:spcAft>
              <a:buClr>
                <a:srgbClr val="000000"/>
              </a:buClr>
              <a:buSzPts val="1400"/>
            </a:pPr>
            <a:r>
              <a:rPr lang="en-US" sz="1800" i="0" u="none" strike="noStrike" cap="none" dirty="0">
                <a:solidFill>
                  <a:schemeClr val="accent4"/>
                </a:solidFill>
                <a:latin typeface="Calibri" panose="020F0502020204030204" pitchFamily="34" charset="0"/>
                <a:cs typeface="Calibri" panose="020F0502020204030204" pitchFamily="34" charset="0"/>
                <a:sym typeface="Arial"/>
              </a:rPr>
              <a:t>Spread out over 2 Hours</a:t>
            </a:r>
            <a:r>
              <a:rPr lang="en-US" sz="1800" i="0" u="none" strike="noStrike" cap="none" dirty="0">
                <a:solidFill>
                  <a:schemeClr val="dk1"/>
                </a:solidFill>
                <a:latin typeface="Calibri" panose="020F0502020204030204" pitchFamily="34" charset="0"/>
                <a:cs typeface="Calibri" panose="020F0502020204030204" pitchFamily="34" charset="0"/>
                <a:sym typeface="Arial"/>
              </a:rPr>
              <a:t> </a:t>
            </a:r>
            <a:endParaRPr sz="180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Enough time to build individual connections</a:t>
            </a:r>
            <a:endParaRPr sz="160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600" i="0" u="none" strike="noStrike" cap="none" dirty="0">
                <a:solidFill>
                  <a:schemeClr val="dk1"/>
                </a:solidFill>
                <a:latin typeface="Calibri" panose="020F0502020204030204" pitchFamily="34" charset="0"/>
                <a:cs typeface="Calibri" panose="020F0502020204030204" pitchFamily="34" charset="0"/>
                <a:sym typeface="Arial"/>
              </a:rPr>
              <a:t>Caregivers could take turns staying with children and running errands</a:t>
            </a:r>
            <a:endParaRPr sz="16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18" name="Google Shape;418;p24"/>
          <p:cNvPicPr preferRelativeResize="0"/>
          <p:nvPr/>
        </p:nvPicPr>
        <p:blipFill rotWithShape="1">
          <a:blip r:embed="rId3">
            <a:alphaModFix/>
          </a:blip>
          <a:srcRect l="35511" t="34727" r="38261" b="11337"/>
          <a:stretch/>
        </p:blipFill>
        <p:spPr>
          <a:xfrm>
            <a:off x="4572000" y="0"/>
            <a:ext cx="4572000" cy="5143500"/>
          </a:xfrm>
          <a:prstGeom prst="rect">
            <a:avLst/>
          </a:prstGeom>
          <a:noFill/>
          <a:ln>
            <a:noFill/>
          </a:ln>
        </p:spPr>
      </p:pic>
      <p:sp>
        <p:nvSpPr>
          <p:cNvPr id="5" name="Google Shape;392;p22">
            <a:extLst>
              <a:ext uri="{FF2B5EF4-FFF2-40B4-BE49-F238E27FC236}">
                <a16:creationId xmlns:a16="http://schemas.microsoft.com/office/drawing/2014/main" id="{57F883EF-6E3B-4F15-9B5E-5E8DBBD5399C}"/>
              </a:ext>
            </a:extLst>
          </p:cNvPr>
          <p:cNvSpPr txBox="1">
            <a:spLocks/>
          </p:cNvSpPr>
          <p:nvPr/>
        </p:nvSpPr>
        <p:spPr>
          <a:xfrm>
            <a:off x="87574" y="98042"/>
            <a:ext cx="4571999" cy="749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accent4"/>
              </a:buClr>
              <a:buSzPts val="2500"/>
              <a:buFont typeface="Arial"/>
              <a:buNone/>
              <a:defRPr sz="2500" b="1" i="0" u="none" strike="noStrike" cap="none">
                <a:solidFill>
                  <a:schemeClr val="accent4"/>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spcBef>
                <a:spcPts val="0"/>
              </a:spcBef>
            </a:pPr>
            <a:r>
              <a:rPr lang="en-US" sz="2400" b="0" dirty="0">
                <a:sym typeface="Arial"/>
              </a:rPr>
              <a:t>How Is Stay &amp; Play Different</a:t>
            </a:r>
          </a:p>
          <a:p>
            <a:pPr marL="0" indent="0">
              <a:spcBef>
                <a:spcPts val="0"/>
              </a:spcBef>
            </a:pPr>
            <a:r>
              <a:rPr lang="en-US" sz="2400" b="0" dirty="0">
                <a:sym typeface="Arial"/>
              </a:rPr>
              <a:t>From Traditional Library Storytime?</a:t>
            </a:r>
            <a:r>
              <a:rPr lang="en-US" sz="2400" b="0" dirty="0"/>
              <a:t> </a:t>
            </a:r>
            <a:endParaRPr lang="en-US" sz="2400" b="0" dirty="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5"/>
          <p:cNvSpPr txBox="1"/>
          <p:nvPr/>
        </p:nvSpPr>
        <p:spPr>
          <a:xfrm>
            <a:off x="727859" y="2982686"/>
            <a:ext cx="4146076" cy="1713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800" dirty="0">
                <a:solidFill>
                  <a:schemeClr val="accent4"/>
                </a:solidFill>
                <a:latin typeface="Calibri"/>
                <a:cs typeface="Calibri"/>
              </a:rPr>
              <a:t>Food</a:t>
            </a:r>
            <a:endParaRPr sz="2800" dirty="0">
              <a:solidFill>
                <a:schemeClr val="accent4"/>
              </a:solidFill>
              <a:latin typeface="Calibri"/>
              <a:cs typeface="Calibri"/>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Coffee for adults</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Families walked over after school </a:t>
            </a:r>
            <a:br>
              <a:rPr lang="en-US" sz="1800" b="0" i="0" u="none" strike="noStrike" cap="none" dirty="0">
                <a:solidFill>
                  <a:schemeClr val="dk1"/>
                </a:solidFill>
                <a:latin typeface="Calibri" panose="020F0502020204030204" pitchFamily="34" charset="0"/>
                <a:cs typeface="Calibri" panose="020F0502020204030204" pitchFamily="34" charset="0"/>
                <a:sym typeface="Arial"/>
              </a:rPr>
            </a:br>
            <a:r>
              <a:rPr lang="en-US" sz="1800" b="0" i="0" u="none" strike="noStrike" cap="none" dirty="0">
                <a:solidFill>
                  <a:schemeClr val="dk1"/>
                </a:solidFill>
                <a:latin typeface="Calibri" panose="020F0502020204030204" pitchFamily="34" charset="0"/>
                <a:cs typeface="Calibri" panose="020F0502020204030204" pitchFamily="34" charset="0"/>
                <a:sym typeface="Arial"/>
              </a:rPr>
              <a:t>breakfast distribution</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ts val="14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Snacks after </a:t>
            </a:r>
            <a:r>
              <a:rPr lang="en-US" sz="1800" b="0" i="0" u="none" strike="noStrike" cap="none" dirty="0" err="1">
                <a:solidFill>
                  <a:schemeClr val="dk1"/>
                </a:solidFill>
                <a:latin typeface="Calibri" panose="020F0502020204030204" pitchFamily="34" charset="0"/>
                <a:cs typeface="Calibri" panose="020F0502020204030204" pitchFamily="34" charset="0"/>
                <a:sym typeface="Arial"/>
              </a:rPr>
              <a:t>storytime</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28" name="Google Shape;428;p25"/>
          <p:cNvPicPr preferRelativeResize="0"/>
          <p:nvPr/>
        </p:nvPicPr>
        <p:blipFill rotWithShape="1">
          <a:blip r:embed="rId3">
            <a:alphaModFix/>
          </a:blip>
          <a:srcRect l="8283" r="23373"/>
          <a:stretch/>
        </p:blipFill>
        <p:spPr>
          <a:xfrm>
            <a:off x="5091094" y="712377"/>
            <a:ext cx="3472007" cy="3810098"/>
          </a:xfrm>
          <a:prstGeom prst="rect">
            <a:avLst/>
          </a:prstGeom>
          <a:noFill/>
          <a:ln>
            <a:noFill/>
          </a:ln>
        </p:spPr>
      </p:pic>
      <p:pic>
        <p:nvPicPr>
          <p:cNvPr id="429" name="Google Shape;429;p25"/>
          <p:cNvPicPr preferRelativeResize="0"/>
          <p:nvPr/>
        </p:nvPicPr>
        <p:blipFill rotWithShape="1">
          <a:blip r:embed="rId4">
            <a:alphaModFix/>
          </a:blip>
          <a:srcRect l="22853" t="6428" r="19522" b="5029"/>
          <a:stretch/>
        </p:blipFill>
        <p:spPr>
          <a:xfrm>
            <a:off x="1121229" y="117020"/>
            <a:ext cx="3961140" cy="28656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6"/>
          <p:cNvSpPr txBox="1"/>
          <p:nvPr/>
        </p:nvSpPr>
        <p:spPr>
          <a:xfrm>
            <a:off x="31899" y="127570"/>
            <a:ext cx="3486736" cy="187135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ts val="0"/>
              </a:spcBef>
              <a:spcAft>
                <a:spcPts val="0"/>
              </a:spcAft>
              <a:buClr>
                <a:srgbClr val="000000"/>
              </a:buClr>
              <a:buSzPts val="1600"/>
              <a:buFont typeface="Arial"/>
              <a:buNone/>
            </a:pPr>
            <a:r>
              <a:rPr lang="en-US" sz="2400" i="0" u="none" strike="noStrike" cap="none" dirty="0">
                <a:solidFill>
                  <a:schemeClr val="accent4"/>
                </a:solidFill>
                <a:latin typeface="Calibri" panose="020F0502020204030204" pitchFamily="34" charset="0"/>
                <a:cs typeface="Calibri" panose="020F0502020204030204" pitchFamily="34" charset="0"/>
                <a:sym typeface="Arial"/>
              </a:rPr>
              <a:t>Guests</a:t>
            </a:r>
            <a:endParaRPr sz="2400" i="0" u="none" strike="noStrike" cap="none" dirty="0">
              <a:solidFill>
                <a:schemeClr val="accent4"/>
              </a:solidFill>
              <a:latin typeface="Calibri" panose="020F0502020204030204" pitchFamily="34" charset="0"/>
              <a:cs typeface="Calibri" panose="020F0502020204030204" pitchFamily="34" charset="0"/>
              <a:sym typeface="Arial"/>
            </a:endParaRPr>
          </a:p>
          <a:p>
            <a:pPr marL="43180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1800" b="0" i="0" u="none" strike="noStrike" cap="none" dirty="0">
                <a:solidFill>
                  <a:srgbClr val="000000"/>
                </a:solidFill>
                <a:latin typeface="Calibri" panose="020F0502020204030204" pitchFamily="34" charset="0"/>
                <a:cs typeface="Calibri" panose="020F0502020204030204" pitchFamily="34" charset="0"/>
                <a:sym typeface="Arial"/>
              </a:rPr>
              <a:t>Prepared outreach specialists for a more informal group</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1800" b="0" i="0" u="none" strike="noStrike" cap="none" dirty="0">
                <a:solidFill>
                  <a:srgbClr val="000000"/>
                </a:solidFill>
                <a:latin typeface="Calibri" panose="020F0502020204030204" pitchFamily="34" charset="0"/>
                <a:cs typeface="Calibri" panose="020F0502020204030204" pitchFamily="34" charset="0"/>
                <a:sym typeface="Arial"/>
              </a:rPr>
              <a:t>Short presentation &amp; then one-on-one conversations with caregivers</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39" name="Google Shape;439;p26"/>
          <p:cNvPicPr preferRelativeResize="0"/>
          <p:nvPr/>
        </p:nvPicPr>
        <p:blipFill rotWithShape="1">
          <a:blip r:embed="rId3">
            <a:alphaModFix/>
          </a:blip>
          <a:srcRect l="8309" t="31606" r="25613" b="15736"/>
          <a:stretch/>
        </p:blipFill>
        <p:spPr>
          <a:xfrm>
            <a:off x="3529962" y="-24"/>
            <a:ext cx="5614038" cy="3272127"/>
          </a:xfrm>
          <a:prstGeom prst="rect">
            <a:avLst/>
          </a:prstGeom>
          <a:noFill/>
          <a:ln>
            <a:noFill/>
          </a:ln>
        </p:spPr>
      </p:pic>
      <p:pic>
        <p:nvPicPr>
          <p:cNvPr id="440" name="Google Shape;440;p26"/>
          <p:cNvPicPr preferRelativeResize="0"/>
          <p:nvPr/>
        </p:nvPicPr>
        <p:blipFill rotWithShape="1">
          <a:blip r:embed="rId4">
            <a:alphaModFix/>
          </a:blip>
          <a:srcRect t="10652"/>
          <a:stretch/>
        </p:blipFill>
        <p:spPr>
          <a:xfrm>
            <a:off x="-10633" y="2083978"/>
            <a:ext cx="3540595" cy="3052854"/>
          </a:xfrm>
          <a:prstGeom prst="rect">
            <a:avLst/>
          </a:prstGeom>
          <a:noFill/>
          <a:ln>
            <a:noFill/>
          </a:ln>
        </p:spPr>
      </p:pic>
      <p:sp>
        <p:nvSpPr>
          <p:cNvPr id="2" name="Google Shape;438;p26">
            <a:extLst>
              <a:ext uri="{FF2B5EF4-FFF2-40B4-BE49-F238E27FC236}">
                <a16:creationId xmlns:a16="http://schemas.microsoft.com/office/drawing/2014/main" id="{3A63AF9A-BC24-4017-AC27-D10DA9E04D6A}"/>
              </a:ext>
            </a:extLst>
          </p:cNvPr>
          <p:cNvSpPr txBox="1"/>
          <p:nvPr/>
        </p:nvSpPr>
        <p:spPr>
          <a:xfrm>
            <a:off x="3529962" y="3218938"/>
            <a:ext cx="5573834" cy="1616174"/>
          </a:xfrm>
          <a:prstGeom prst="rect">
            <a:avLst/>
          </a:prstGeom>
          <a:noFill/>
          <a:ln>
            <a:noFill/>
          </a:ln>
        </p:spPr>
        <p:txBody>
          <a:bodyPr spcFirstLastPara="1" wrap="square" lIns="91425" tIns="91425" rIns="91425" bIns="91425" anchor="t" anchorCtr="0">
            <a:noAutofit/>
          </a:bodyPr>
          <a:lstStyle/>
          <a:p>
            <a:pPr marL="146050" marR="0" lvl="0" algn="l" rtl="0">
              <a:lnSpc>
                <a:spcPct val="100000"/>
              </a:lnSpc>
              <a:spcBef>
                <a:spcPts val="0"/>
              </a:spcBef>
              <a:spcAft>
                <a:spcPts val="0"/>
              </a:spcAft>
              <a:buClr>
                <a:srgbClr val="000000"/>
              </a:buClr>
              <a:buSzPts val="1300"/>
            </a:pPr>
            <a:r>
              <a:rPr lang="en-US" sz="2400" dirty="0">
                <a:solidFill>
                  <a:schemeClr val="accent4"/>
                </a:solidFill>
                <a:latin typeface="Calibri" panose="020F0502020204030204" pitchFamily="34" charset="0"/>
                <a:cs typeface="Calibri" panose="020F0502020204030204" pitchFamily="34" charset="0"/>
              </a:rPr>
              <a:t>Participant-led invites: </a:t>
            </a:r>
            <a:endParaRPr sz="2400" dirty="0">
              <a:solidFill>
                <a:schemeClr val="accent4"/>
              </a:solidFill>
              <a:latin typeface="Calibri" panose="020F0502020204030204" pitchFamily="34" charset="0"/>
              <a:cs typeface="Calibri" panose="020F0502020204030204" pitchFamily="34" charset="0"/>
            </a:endParaRPr>
          </a:p>
          <a:p>
            <a:pPr marL="546100" marR="0" lvl="1" indent="-285750" algn="l" rtl="0">
              <a:lnSpc>
                <a:spcPct val="100000"/>
              </a:lnSpc>
              <a:spcBef>
                <a:spcPts val="0"/>
              </a:spcBef>
              <a:spcAft>
                <a:spcPts val="0"/>
              </a:spcAft>
              <a:buClr>
                <a:srgbClr val="000000"/>
              </a:buClr>
              <a:buSzPct val="100000"/>
              <a:buFont typeface="Arial" panose="020B0604020202020204" pitchFamily="34" charset="0"/>
              <a:buChar char="•"/>
            </a:pPr>
            <a:r>
              <a:rPr lang="en-US" sz="1800" b="0" i="0" u="none" strike="noStrike" cap="none" dirty="0">
                <a:solidFill>
                  <a:srgbClr val="000000"/>
                </a:solidFill>
                <a:latin typeface="Calibri" panose="020F0502020204030204" pitchFamily="34" charset="0"/>
                <a:cs typeface="Calibri" panose="020F0502020204030204" pitchFamily="34" charset="0"/>
                <a:sym typeface="Arial"/>
              </a:rPr>
              <a:t>Experts that could answer developmental questions from caregivers</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546100" marR="0" lvl="1" indent="-285750" algn="l" rtl="0">
              <a:lnSpc>
                <a:spcPct val="100000"/>
              </a:lnSpc>
              <a:spcBef>
                <a:spcPts val="0"/>
              </a:spcBef>
              <a:spcAft>
                <a:spcPts val="0"/>
              </a:spcAft>
              <a:buClr>
                <a:srgbClr val="000000"/>
              </a:buClr>
              <a:buSzPct val="100000"/>
              <a:buFont typeface="Arial" panose="020B0604020202020204" pitchFamily="34" charset="0"/>
              <a:buChar char="•"/>
            </a:pPr>
            <a:r>
              <a:rPr lang="en-US" sz="1800" b="0" i="0" u="none" strike="noStrike" cap="none" dirty="0">
                <a:solidFill>
                  <a:srgbClr val="000000"/>
                </a:solidFill>
                <a:latin typeface="Calibri" panose="020F0502020204030204" pitchFamily="34" charset="0"/>
                <a:cs typeface="Calibri" panose="020F0502020204030204" pitchFamily="34" charset="0"/>
                <a:sym typeface="Arial"/>
              </a:rPr>
              <a:t>Children engaged with garbage truck led to inviting Waste Management</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546100" marR="0" lvl="1" indent="-285750" algn="l" rtl="0">
              <a:lnSpc>
                <a:spcPct val="100000"/>
              </a:lnSpc>
              <a:spcBef>
                <a:spcPts val="0"/>
              </a:spcBef>
              <a:spcAft>
                <a:spcPts val="0"/>
              </a:spcAft>
              <a:buClr>
                <a:srgbClr val="000000"/>
              </a:buClr>
              <a:buSzPct val="100000"/>
              <a:buFont typeface="Arial" panose="020B0604020202020204" pitchFamily="34" charset="0"/>
              <a:buChar char="•"/>
            </a:pPr>
            <a:r>
              <a:rPr lang="en-US" sz="1800" b="0" i="0" u="none" strike="noStrike" cap="none" dirty="0" err="1">
                <a:solidFill>
                  <a:srgbClr val="000000"/>
                </a:solidFill>
                <a:latin typeface="Calibri" panose="020F0502020204030204" pitchFamily="34" charset="0"/>
                <a:cs typeface="Calibri" panose="020F0502020204030204" pitchFamily="34" charset="0"/>
                <a:sym typeface="Arial"/>
              </a:rPr>
              <a:t>FoodBank</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2" name="Google Shape;452;p27"/>
          <p:cNvSpPr txBox="1"/>
          <p:nvPr/>
        </p:nvSpPr>
        <p:spPr>
          <a:xfrm>
            <a:off x="5584372" y="708992"/>
            <a:ext cx="3372250" cy="1797444"/>
          </a:xfrm>
          <a:prstGeom prst="rect">
            <a:avLst/>
          </a:prstGeom>
          <a:noFill/>
          <a:ln>
            <a:noFill/>
          </a:ln>
        </p:spPr>
        <p:txBody>
          <a:bodyPr spcFirstLastPara="1" wrap="square" lIns="91425" tIns="91425" rIns="91425" bIns="91425" anchor="t" anchorCtr="0">
            <a:noAutofit/>
          </a:bodyPr>
          <a:lstStyle/>
          <a:p>
            <a:pPr marL="463550" marR="0" lvl="0" indent="-285750" algn="l" rtl="0">
              <a:lnSpc>
                <a:spcPct val="100000"/>
              </a:lnSpc>
              <a:spcBef>
                <a:spcPts val="0"/>
              </a:spcBef>
              <a:spcAft>
                <a:spcPts val="0"/>
              </a:spcAft>
              <a:buClr>
                <a:schemeClr val="dk1"/>
              </a:buClr>
              <a:buSzPct val="1000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8:30 open</a:t>
            </a:r>
          </a:p>
          <a:p>
            <a:pPr marL="463550" marR="0" lvl="0" indent="-285750" algn="l" rtl="0">
              <a:lnSpc>
                <a:spcPct val="100000"/>
              </a:lnSpc>
              <a:spcBef>
                <a:spcPts val="0"/>
              </a:spcBef>
              <a:spcAft>
                <a:spcPts val="0"/>
              </a:spcAft>
              <a:buClr>
                <a:schemeClr val="dk1"/>
              </a:buClr>
              <a:buSzPct val="1000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40 minutes free play </a:t>
            </a:r>
          </a:p>
          <a:p>
            <a:pPr marL="463550" marR="0" lvl="0" indent="-285750" algn="l" rtl="0">
              <a:lnSpc>
                <a:spcPct val="100000"/>
              </a:lnSpc>
              <a:spcBef>
                <a:spcPts val="0"/>
              </a:spcBef>
              <a:spcAft>
                <a:spcPts val="0"/>
              </a:spcAft>
              <a:buClr>
                <a:schemeClr val="dk1"/>
              </a:buClr>
              <a:buSzPct val="1000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9:40 informal group time </a:t>
            </a:r>
          </a:p>
          <a:p>
            <a:pPr marL="463550" marR="0" lvl="0" indent="-285750" algn="l" rtl="0">
              <a:lnSpc>
                <a:spcPct val="100000"/>
              </a:lnSpc>
              <a:spcBef>
                <a:spcPts val="0"/>
              </a:spcBef>
              <a:spcAft>
                <a:spcPts val="0"/>
              </a:spcAft>
              <a:buClr>
                <a:schemeClr val="dk1"/>
              </a:buClr>
              <a:buSzPct val="1000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40 minutes free play </a:t>
            </a:r>
          </a:p>
          <a:p>
            <a:pPr marL="463550" marR="0" lvl="0" indent="-285750" algn="l" rtl="0">
              <a:lnSpc>
                <a:spcPct val="100000"/>
              </a:lnSpc>
              <a:spcBef>
                <a:spcPts val="0"/>
              </a:spcBef>
              <a:spcAft>
                <a:spcPts val="0"/>
              </a:spcAft>
              <a:buClr>
                <a:schemeClr val="dk1"/>
              </a:buClr>
              <a:buSzPct val="100000"/>
              <a:buFont typeface="Arial" panose="020B0604020202020204" pitchFamily="34" charset="0"/>
              <a:buChar char="•"/>
            </a:pPr>
            <a:r>
              <a:rPr lang="en-US" sz="1800" b="0" i="0" u="none" strike="noStrike" cap="none" dirty="0">
                <a:solidFill>
                  <a:schemeClr val="dk1"/>
                </a:solidFill>
                <a:latin typeface="Calibri" panose="020F0502020204030204" pitchFamily="34" charset="0"/>
                <a:cs typeface="Calibri" panose="020F0502020204030204" pitchFamily="34" charset="0"/>
                <a:sym typeface="Arial"/>
              </a:rPr>
              <a:t>Gradual “good-byes” </a:t>
            </a:r>
          </a:p>
        </p:txBody>
      </p:sp>
      <p:pic>
        <p:nvPicPr>
          <p:cNvPr id="12" name="Google Shape;394;p22">
            <a:extLst>
              <a:ext uri="{FF2B5EF4-FFF2-40B4-BE49-F238E27FC236}">
                <a16:creationId xmlns:a16="http://schemas.microsoft.com/office/drawing/2014/main" id="{29AB1780-4E9A-1B43-818E-A839A8AC6DB5}"/>
              </a:ext>
            </a:extLst>
          </p:cNvPr>
          <p:cNvPicPr preferRelativeResize="0"/>
          <p:nvPr/>
        </p:nvPicPr>
        <p:blipFill rotWithShape="1">
          <a:blip r:embed="rId3">
            <a:alphaModFix/>
          </a:blip>
          <a:srcRect l="26713" t="28609" r="-10901" b="1269"/>
          <a:stretch/>
        </p:blipFill>
        <p:spPr>
          <a:xfrm>
            <a:off x="0" y="-759"/>
            <a:ext cx="6143075" cy="3585852"/>
          </a:xfrm>
          <a:prstGeom prst="rect">
            <a:avLst/>
          </a:prstGeom>
          <a:noFill/>
          <a:ln>
            <a:noFill/>
          </a:ln>
        </p:spPr>
      </p:pic>
      <p:pic>
        <p:nvPicPr>
          <p:cNvPr id="15" name="Google Shape;251;p36">
            <a:extLst>
              <a:ext uri="{FF2B5EF4-FFF2-40B4-BE49-F238E27FC236}">
                <a16:creationId xmlns:a16="http://schemas.microsoft.com/office/drawing/2014/main" id="{B1652404-ED24-0A42-853C-E2DA93DE6E08}"/>
              </a:ext>
            </a:extLst>
          </p:cNvPr>
          <p:cNvPicPr preferRelativeResize="0"/>
          <p:nvPr/>
        </p:nvPicPr>
        <p:blipFill rotWithShape="1">
          <a:blip r:embed="rId4">
            <a:alphaModFix/>
          </a:blip>
          <a:srcRect/>
          <a:stretch/>
        </p:blipFill>
        <p:spPr>
          <a:xfrm>
            <a:off x="4483205" y="2963272"/>
            <a:ext cx="4660795" cy="2205549"/>
          </a:xfrm>
          <a:prstGeom prst="rect">
            <a:avLst/>
          </a:prstGeom>
          <a:noFill/>
          <a:ln>
            <a:noFill/>
          </a:ln>
        </p:spPr>
      </p:pic>
      <p:sp>
        <p:nvSpPr>
          <p:cNvPr id="13" name="TextBox 12">
            <a:extLst>
              <a:ext uri="{FF2B5EF4-FFF2-40B4-BE49-F238E27FC236}">
                <a16:creationId xmlns:a16="http://schemas.microsoft.com/office/drawing/2014/main" id="{ECDF7B86-3276-45F8-BD72-C5BAA396D74F}"/>
              </a:ext>
            </a:extLst>
          </p:cNvPr>
          <p:cNvSpPr txBox="1"/>
          <p:nvPr/>
        </p:nvSpPr>
        <p:spPr>
          <a:xfrm>
            <a:off x="191661" y="3756780"/>
            <a:ext cx="4099884" cy="1077218"/>
          </a:xfrm>
          <a:prstGeom prst="rect">
            <a:avLst/>
          </a:prstGeom>
          <a:noFill/>
        </p:spPr>
        <p:txBody>
          <a:bodyPr wrap="square">
            <a:spAutoFit/>
          </a:bodyPr>
          <a:lstStyle/>
          <a:p>
            <a:pPr marL="0" marR="0" lvl="0" indent="0" algn="r" rtl="0">
              <a:lnSpc>
                <a:spcPct val="100000"/>
              </a:lnSpc>
              <a:spcBef>
                <a:spcPts val="0"/>
              </a:spcBef>
              <a:spcAft>
                <a:spcPts val="0"/>
              </a:spcAft>
              <a:buClr>
                <a:srgbClr val="000000"/>
              </a:buClr>
              <a:buSzPts val="1400"/>
              <a:buFont typeface="Arial"/>
              <a:buNone/>
            </a:pPr>
            <a:r>
              <a:rPr lang="en-US" sz="3200" dirty="0">
                <a:solidFill>
                  <a:schemeClr val="accent4"/>
                </a:solidFill>
                <a:latin typeface="Calibri" panose="020F0502020204030204" pitchFamily="34" charset="0"/>
                <a:cs typeface="Calibri" panose="020F0502020204030204" pitchFamily="34" charset="0"/>
              </a:rPr>
              <a:t>Familiar schedule </a:t>
            </a:r>
          </a:p>
          <a:p>
            <a:pPr marL="0" marR="0" lvl="0" indent="0" algn="r" rtl="0">
              <a:lnSpc>
                <a:spcPct val="100000"/>
              </a:lnSpc>
              <a:spcBef>
                <a:spcPts val="0"/>
              </a:spcBef>
              <a:spcAft>
                <a:spcPts val="0"/>
              </a:spcAft>
              <a:buClr>
                <a:srgbClr val="000000"/>
              </a:buClr>
              <a:buSzPts val="1400"/>
              <a:buFont typeface="Arial"/>
              <a:buNone/>
            </a:pPr>
            <a:r>
              <a:rPr lang="en-US" sz="3200" dirty="0">
                <a:solidFill>
                  <a:schemeClr val="accent4"/>
                </a:solidFill>
                <a:latin typeface="Calibri" panose="020F0502020204030204" pitchFamily="34" charset="0"/>
                <a:cs typeface="Calibri" panose="020F0502020204030204" pitchFamily="34" charset="0"/>
              </a:rPr>
              <a:t>and room set-up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056E2-5324-964D-A126-FD368971CF0A}"/>
              </a:ext>
            </a:extLst>
          </p:cNvPr>
          <p:cNvSpPr>
            <a:spLocks noGrp="1"/>
          </p:cNvSpPr>
          <p:nvPr>
            <p:ph type="body" idx="1"/>
          </p:nvPr>
        </p:nvSpPr>
        <p:spPr>
          <a:xfrm>
            <a:off x="196849" y="907312"/>
            <a:ext cx="3951621" cy="3519376"/>
          </a:xfrm>
        </p:spPr>
        <p:txBody>
          <a:bodyPr/>
          <a:lstStyle/>
          <a:p>
            <a:pPr marL="0" lvl="0" indent="0">
              <a:spcBef>
                <a:spcPts val="0"/>
              </a:spcBef>
              <a:buClr>
                <a:schemeClr val="accent4"/>
              </a:buClr>
              <a:buSzPts val="2500"/>
            </a:pPr>
            <a:r>
              <a:rPr lang="en-US" sz="3200" dirty="0">
                <a:solidFill>
                  <a:schemeClr val="accent4"/>
                </a:solidFill>
                <a:sym typeface="Arial"/>
              </a:rPr>
              <a:t>Physical Components</a:t>
            </a:r>
          </a:p>
          <a:p>
            <a:pPr marL="0" lvl="0" indent="0">
              <a:spcBef>
                <a:spcPts val="0"/>
              </a:spcBef>
              <a:buClr>
                <a:schemeClr val="accent4"/>
              </a:buClr>
              <a:buSzPts val="2500"/>
            </a:pPr>
            <a:endParaRPr lang="en-US" sz="3200" dirty="0">
              <a:solidFill>
                <a:schemeClr val="accent4"/>
              </a:solidFill>
              <a:sym typeface="Arial"/>
            </a:endParaRPr>
          </a:p>
          <a:p>
            <a:pPr marL="444500" lvl="0" indent="-342900">
              <a:lnSpc>
                <a:spcPct val="100000"/>
              </a:lnSpc>
              <a:spcBef>
                <a:spcPts val="0"/>
              </a:spcBef>
              <a:buSzPct val="100000"/>
              <a:buFont typeface="Arial" panose="020B0604020202020204" pitchFamily="34" charset="0"/>
              <a:buChar char="•"/>
            </a:pPr>
            <a:r>
              <a:rPr lang="en-US" sz="2400" dirty="0">
                <a:latin typeface="Calibri" panose="020F0502020204030204" pitchFamily="34" charset="0"/>
                <a:ea typeface="Arial"/>
                <a:cs typeface="Calibri" panose="020F0502020204030204" pitchFamily="34" charset="0"/>
                <a:sym typeface="Arial"/>
              </a:rPr>
              <a:t>Movable storage</a:t>
            </a:r>
          </a:p>
          <a:p>
            <a:pPr marL="444500" lvl="0" indent="-342900">
              <a:lnSpc>
                <a:spcPct val="100000"/>
              </a:lnSpc>
              <a:spcBef>
                <a:spcPts val="0"/>
              </a:spcBef>
              <a:buSzPct val="100000"/>
              <a:buFont typeface="Arial" panose="020B0604020202020204" pitchFamily="34" charset="0"/>
              <a:buChar char="•"/>
            </a:pPr>
            <a:r>
              <a:rPr lang="en-US" sz="2400" dirty="0">
                <a:latin typeface="Calibri" panose="020F0502020204030204" pitchFamily="34" charset="0"/>
                <a:ea typeface="Arial"/>
                <a:cs typeface="Calibri" panose="020F0502020204030204" pitchFamily="34" charset="0"/>
                <a:sym typeface="Arial"/>
              </a:rPr>
              <a:t>Learning toys</a:t>
            </a:r>
          </a:p>
          <a:p>
            <a:pPr marL="444500" lvl="0" indent="-342900">
              <a:lnSpc>
                <a:spcPct val="100000"/>
              </a:lnSpc>
              <a:spcBef>
                <a:spcPts val="0"/>
              </a:spcBef>
              <a:buSzPct val="100000"/>
              <a:buFont typeface="Arial" panose="020B0604020202020204" pitchFamily="34" charset="0"/>
              <a:buChar char="•"/>
            </a:pPr>
            <a:r>
              <a:rPr lang="en-US" sz="2400" dirty="0">
                <a:latin typeface="Calibri" panose="020F0502020204030204" pitchFamily="34" charset="0"/>
                <a:ea typeface="Arial"/>
                <a:cs typeface="Calibri" panose="020F0502020204030204" pitchFamily="34" charset="0"/>
                <a:sym typeface="Arial"/>
              </a:rPr>
              <a:t>To-be-cleaned bin</a:t>
            </a:r>
          </a:p>
          <a:p>
            <a:pPr marL="444500" lvl="0" indent="-342900">
              <a:lnSpc>
                <a:spcPct val="100000"/>
              </a:lnSpc>
              <a:spcBef>
                <a:spcPts val="0"/>
              </a:spcBef>
              <a:buSzPct val="100000"/>
              <a:buFont typeface="Arial" panose="020B0604020202020204" pitchFamily="34" charset="0"/>
              <a:buChar char="•"/>
            </a:pPr>
            <a:r>
              <a:rPr lang="en-US" sz="2400" dirty="0">
                <a:latin typeface="Calibri" panose="020F0502020204030204" pitchFamily="34" charset="0"/>
                <a:ea typeface="Arial"/>
                <a:cs typeface="Calibri" panose="020F0502020204030204" pitchFamily="34" charset="0"/>
                <a:sym typeface="Arial"/>
              </a:rPr>
              <a:t>Dishwasher</a:t>
            </a:r>
          </a:p>
          <a:p>
            <a:endParaRPr lang="en-US" dirty="0">
              <a:latin typeface="Calibri" panose="020F0502020204030204" pitchFamily="34" charset="0"/>
              <a:cs typeface="Calibri" panose="020F0502020204030204" pitchFamily="34" charset="0"/>
            </a:endParaRPr>
          </a:p>
        </p:txBody>
      </p:sp>
      <p:pic>
        <p:nvPicPr>
          <p:cNvPr id="6" name="Google Shape;454;p27">
            <a:extLst>
              <a:ext uri="{FF2B5EF4-FFF2-40B4-BE49-F238E27FC236}">
                <a16:creationId xmlns:a16="http://schemas.microsoft.com/office/drawing/2014/main" id="{39238ED6-6E80-F542-BB3B-7FE67CD3B826}"/>
              </a:ext>
            </a:extLst>
          </p:cNvPr>
          <p:cNvPicPr preferRelativeResize="0"/>
          <p:nvPr/>
        </p:nvPicPr>
        <p:blipFill rotWithShape="1">
          <a:blip r:embed="rId3">
            <a:alphaModFix/>
          </a:blip>
          <a:srcRect l="8820" t="7694" r="4017" b="2295"/>
          <a:stretch/>
        </p:blipFill>
        <p:spPr>
          <a:xfrm>
            <a:off x="3958805" y="716812"/>
            <a:ext cx="5185195" cy="3976577"/>
          </a:xfrm>
          <a:prstGeom prst="rect">
            <a:avLst/>
          </a:prstGeom>
          <a:noFill/>
          <a:ln w="12700" cap="flat" cmpd="sng">
            <a:solidFill>
              <a:schemeClr val="accent3"/>
            </a:solidFill>
            <a:prstDash val="solid"/>
            <a:miter lim="8000"/>
            <a:headEnd type="none" w="sm" len="sm"/>
            <a:tailEnd type="none" w="sm" len="sm"/>
          </a:ln>
        </p:spPr>
      </p:pic>
    </p:spTree>
    <p:extLst>
      <p:ext uri="{BB962C8B-B14F-4D97-AF65-F5344CB8AC3E}">
        <p14:creationId xmlns:p14="http://schemas.microsoft.com/office/powerpoint/2010/main" val="931444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6" name="Google Shape;466;p28"/>
          <p:cNvSpPr txBox="1"/>
          <p:nvPr/>
        </p:nvSpPr>
        <p:spPr>
          <a:xfrm>
            <a:off x="2455578" y="2988284"/>
            <a:ext cx="6688422" cy="2253567"/>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Steady attendance</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Requests for more programming at the branch</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High number of Spanish speakers</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Caregivers sending photos of Stay &amp; Play to child’s parents</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Engaged staff</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Growing numbers of caregivers with children in the Library at all times</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17500" algn="l" rtl="0">
              <a:lnSpc>
                <a:spcPct val="100000"/>
              </a:lnSpc>
              <a:spcBef>
                <a:spcPts val="0"/>
              </a:spcBef>
              <a:spcAft>
                <a:spcPts val="0"/>
              </a:spcAft>
              <a:buClr>
                <a:schemeClr val="dk1"/>
              </a:buClr>
              <a:buSzPct val="100000"/>
              <a:buFont typeface="Arial" panose="020B0604020202020204" pitchFamily="34" charset="0"/>
              <a:buChar char="•"/>
            </a:pPr>
            <a:r>
              <a:rPr lang="en-US" sz="1600" b="0" i="0" u="none" strike="noStrike" cap="none" dirty="0">
                <a:solidFill>
                  <a:schemeClr val="dk1"/>
                </a:solidFill>
                <a:latin typeface="Calibri" panose="020F0502020204030204" pitchFamily="34" charset="0"/>
                <a:cs typeface="Calibri" panose="020F0502020204030204" pitchFamily="34" charset="0"/>
                <a:sym typeface="Arial"/>
              </a:rPr>
              <a:t>Caregivers who had at first been reluctant to use books in the Library</a:t>
            </a:r>
            <a:br>
              <a:rPr lang="en-US" sz="1600" b="0" i="0" u="none" strike="noStrike" cap="none" dirty="0">
                <a:solidFill>
                  <a:schemeClr val="dk1"/>
                </a:solidFill>
                <a:latin typeface="Calibri" panose="020F0502020204030204" pitchFamily="34" charset="0"/>
                <a:cs typeface="Calibri" panose="020F0502020204030204" pitchFamily="34" charset="0"/>
                <a:sym typeface="Arial"/>
              </a:rPr>
            </a:br>
            <a:r>
              <a:rPr lang="en-US" sz="1600" b="0" i="0" u="none" strike="noStrike" cap="none" dirty="0">
                <a:solidFill>
                  <a:schemeClr val="dk1"/>
                </a:solidFill>
                <a:latin typeface="Calibri" panose="020F0502020204030204" pitchFamily="34" charset="0"/>
                <a:cs typeface="Calibri" panose="020F0502020204030204" pitchFamily="34" charset="0"/>
                <a:sym typeface="Arial"/>
              </a:rPr>
              <a:t>got Library Cards at the end of the year</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467" name="Google Shape;467;p28"/>
          <p:cNvSpPr txBox="1"/>
          <p:nvPr/>
        </p:nvSpPr>
        <p:spPr>
          <a:xfrm>
            <a:off x="605124" y="3489121"/>
            <a:ext cx="1850453" cy="5907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3200" dirty="0">
                <a:solidFill>
                  <a:schemeClr val="accent4"/>
                </a:solidFill>
                <a:latin typeface="Calibri"/>
                <a:cs typeface="Calibri"/>
              </a:rPr>
              <a:t>Successes</a:t>
            </a:r>
            <a:endParaRPr sz="3200" dirty="0">
              <a:solidFill>
                <a:schemeClr val="accent4"/>
              </a:solidFill>
              <a:latin typeface="Calibri"/>
              <a:cs typeface="Calibri"/>
            </a:endParaRPr>
          </a:p>
        </p:txBody>
      </p:sp>
      <p:sp>
        <p:nvSpPr>
          <p:cNvPr id="469" name="Google Shape;469;p28"/>
          <p:cNvSpPr/>
          <p:nvPr/>
        </p:nvSpPr>
        <p:spPr>
          <a:xfrm>
            <a:off x="136475" y="4420075"/>
            <a:ext cx="2099400" cy="621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p:nvPr/>
        </p:nvSpPr>
        <p:spPr>
          <a:xfrm>
            <a:off x="168325" y="4459900"/>
            <a:ext cx="1991400" cy="48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Picture 2">
            <a:extLst>
              <a:ext uri="{FF2B5EF4-FFF2-40B4-BE49-F238E27FC236}">
                <a16:creationId xmlns:a16="http://schemas.microsoft.com/office/drawing/2014/main" id="{5CA1A71D-8491-4F1D-A143-DE356D24A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24" b="20855"/>
          <a:stretch/>
        </p:blipFill>
        <p:spPr bwMode="auto">
          <a:xfrm>
            <a:off x="0" y="1"/>
            <a:ext cx="6531429" cy="3038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9"/>
          <p:cNvSpPr txBox="1"/>
          <p:nvPr/>
        </p:nvSpPr>
        <p:spPr>
          <a:xfrm>
            <a:off x="3232681" y="3905396"/>
            <a:ext cx="4823230" cy="87355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rgbClr val="000000"/>
                </a:solidFill>
                <a:latin typeface="Calibri" panose="020F0502020204030204" pitchFamily="34" charset="0"/>
                <a:cs typeface="Calibri" panose="020F0502020204030204" pitchFamily="34" charset="0"/>
                <a:sym typeface="Arial"/>
              </a:rPr>
              <a:t>“Eastside Library Re-Opening” </a:t>
            </a:r>
            <a:r>
              <a:rPr lang="en-US" b="0" i="0" u="none" strike="noStrike" cap="none" dirty="0" err="1">
                <a:solidFill>
                  <a:srgbClr val="000000"/>
                </a:solidFill>
                <a:latin typeface="Calibri" panose="020F0502020204030204" pitchFamily="34" charset="0"/>
                <a:cs typeface="Calibri" panose="020F0502020204030204" pitchFamily="34" charset="0"/>
                <a:sym typeface="Arial"/>
              </a:rPr>
              <a:t>CityTV</a:t>
            </a:r>
            <a:r>
              <a:rPr lang="en-US" b="0" i="0" u="none" strike="noStrike" cap="none" dirty="0">
                <a:solidFill>
                  <a:srgbClr val="000000"/>
                </a:solidFill>
                <a:latin typeface="Calibri" panose="020F0502020204030204" pitchFamily="34" charset="0"/>
                <a:cs typeface="Calibri" panose="020F0502020204030204" pitchFamily="34" charset="0"/>
                <a:sym typeface="Arial"/>
              </a:rPr>
              <a:t> video on YouTube</a:t>
            </a:r>
            <a:endParaRPr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b="0" i="0" u="sng" strike="noStrike" cap="none" dirty="0">
                <a:solidFill>
                  <a:schemeClr val="hlink"/>
                </a:solidFill>
                <a:latin typeface="Calibri" panose="020F0502020204030204" pitchFamily="34" charset="0"/>
                <a:cs typeface="Calibri" panose="020F0502020204030204" pitchFamily="34" charset="0"/>
                <a:sym typeface="Arial"/>
                <a:hlinkClick r:id="rId3"/>
              </a:rPr>
              <a:t>https://www.youtube.com/watch?v=UTVtWcFDE-A</a:t>
            </a:r>
            <a:endParaRPr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rgbClr val="000000"/>
                </a:solidFill>
                <a:latin typeface="Calibri" panose="020F0502020204030204" pitchFamily="34" charset="0"/>
                <a:cs typeface="Calibri" panose="020F0502020204030204" pitchFamily="34" charset="0"/>
                <a:sym typeface="Arial"/>
              </a:rPr>
              <a:t>Stay &amp; Play featured at 2 minutes; Free Play and Stories at 4:29</a:t>
            </a:r>
            <a:endParaRPr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78" name="Google Shape;478;p29"/>
          <p:cNvSpPr/>
          <p:nvPr/>
        </p:nvSpPr>
        <p:spPr>
          <a:xfrm>
            <a:off x="11375" y="4558850"/>
            <a:ext cx="2099400" cy="621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9"/>
          <p:cNvSpPr/>
          <p:nvPr/>
        </p:nvSpPr>
        <p:spPr>
          <a:xfrm>
            <a:off x="60275" y="4496275"/>
            <a:ext cx="2099400" cy="621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9"/>
          <p:cNvSpPr/>
          <p:nvPr/>
        </p:nvSpPr>
        <p:spPr>
          <a:xfrm>
            <a:off x="92125" y="4536100"/>
            <a:ext cx="1991400" cy="48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3" name="Google Shape;483;p29"/>
          <p:cNvPicPr preferRelativeResize="0"/>
          <p:nvPr/>
        </p:nvPicPr>
        <p:blipFill rotWithShape="1">
          <a:blip r:embed="rId4">
            <a:alphaModFix/>
          </a:blip>
          <a:srcRect/>
          <a:stretch/>
        </p:blipFill>
        <p:spPr>
          <a:xfrm>
            <a:off x="233674" y="3695565"/>
            <a:ext cx="1300301" cy="1009432"/>
          </a:xfrm>
          <a:prstGeom prst="rect">
            <a:avLst/>
          </a:prstGeom>
          <a:noFill/>
          <a:ln>
            <a:noFill/>
          </a:ln>
        </p:spPr>
      </p:pic>
      <p:pic>
        <p:nvPicPr>
          <p:cNvPr id="2" name="Picture 4">
            <a:extLst>
              <a:ext uri="{FF2B5EF4-FFF2-40B4-BE49-F238E27FC236}">
                <a16:creationId xmlns:a16="http://schemas.microsoft.com/office/drawing/2014/main" id="{8C8EEBC8-4209-47C8-AF52-F8D27D5266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78" r="1111" b="3848"/>
          <a:stretch/>
        </p:blipFill>
        <p:spPr bwMode="auto">
          <a:xfrm>
            <a:off x="3136443" y="0"/>
            <a:ext cx="4669097" cy="369556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67;p28">
            <a:extLst>
              <a:ext uri="{FF2B5EF4-FFF2-40B4-BE49-F238E27FC236}">
                <a16:creationId xmlns:a16="http://schemas.microsoft.com/office/drawing/2014/main" id="{C6A1DDA2-F45B-4C67-8A44-81F1ACD99DC2}"/>
              </a:ext>
            </a:extLst>
          </p:cNvPr>
          <p:cNvSpPr txBox="1"/>
          <p:nvPr/>
        </p:nvSpPr>
        <p:spPr>
          <a:xfrm>
            <a:off x="294600" y="201636"/>
            <a:ext cx="2055568" cy="5907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3200" dirty="0">
                <a:solidFill>
                  <a:schemeClr val="accent4"/>
                </a:solidFill>
                <a:latin typeface="Calibri"/>
                <a:cs typeface="Calibri"/>
              </a:rPr>
              <a:t>Successes</a:t>
            </a:r>
            <a:endParaRPr sz="3200" dirty="0">
              <a:solidFill>
                <a:schemeClr val="accent4"/>
              </a:solidFill>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1D338E-EF16-3146-AB71-70B71CD286C3}"/>
              </a:ext>
            </a:extLst>
          </p:cNvPr>
          <p:cNvSpPr>
            <a:spLocks noGrp="1"/>
          </p:cNvSpPr>
          <p:nvPr>
            <p:ph type="body" idx="1"/>
          </p:nvPr>
        </p:nvSpPr>
        <p:spPr>
          <a:xfrm>
            <a:off x="216902" y="2410658"/>
            <a:ext cx="5382684" cy="2536621"/>
          </a:xfrm>
        </p:spPr>
        <p:txBody>
          <a:bodyPr wrap="square" anchor="t">
            <a:normAutofit/>
          </a:bodyPr>
          <a:lstStyle/>
          <a:p>
            <a:endParaRPr lang="en-US" sz="1200" b="0" dirty="0"/>
          </a:p>
          <a:p>
            <a:pPr marL="95250" indent="0">
              <a:buNone/>
            </a:pPr>
            <a:r>
              <a:rPr lang="en-US" sz="1200" b="0" dirty="0"/>
              <a:t>Moderator:</a:t>
            </a:r>
          </a:p>
          <a:p>
            <a:pPr marL="95250" indent="0">
              <a:buNone/>
            </a:pPr>
            <a:r>
              <a:rPr lang="en-US" sz="1200" b="0" dirty="0"/>
              <a:t>Barbara </a:t>
            </a:r>
            <a:r>
              <a:rPr lang="en-US" sz="1200" b="0" dirty="0" err="1"/>
              <a:t>Bruxvoort</a:t>
            </a:r>
            <a:r>
              <a:rPr lang="en-US" sz="1200" b="0" dirty="0"/>
              <a:t>,</a:t>
            </a:r>
          </a:p>
          <a:p>
            <a:pPr marL="95250" indent="0">
              <a:buNone/>
            </a:pPr>
            <a:r>
              <a:rPr lang="en-US" sz="1200" b="0" dirty="0"/>
              <a:t>Stay and Play Advisory Committee Member</a:t>
            </a:r>
          </a:p>
          <a:p>
            <a:pPr marL="95250" indent="0">
              <a:buNone/>
            </a:pPr>
            <a:r>
              <a:rPr lang="en-US" sz="1200" b="0" dirty="0"/>
              <a:t>Library Services Manager, San Bruno Public Library</a:t>
            </a:r>
          </a:p>
        </p:txBody>
      </p:sp>
      <p:pic>
        <p:nvPicPr>
          <p:cNvPr id="3" name="Picture 2">
            <a:extLst>
              <a:ext uri="{FF2B5EF4-FFF2-40B4-BE49-F238E27FC236}">
                <a16:creationId xmlns:a16="http://schemas.microsoft.com/office/drawing/2014/main" id="{0C537E1E-EEFF-1945-94DB-BBE8EC6ED08A}"/>
              </a:ext>
            </a:extLst>
          </p:cNvPr>
          <p:cNvPicPr>
            <a:picLocks noChangeAspect="1"/>
          </p:cNvPicPr>
          <p:nvPr/>
        </p:nvPicPr>
        <p:blipFill rotWithShape="1">
          <a:blip r:embed="rId3"/>
          <a:srcRect l="18536" r="5" b="5"/>
          <a:stretch/>
        </p:blipFill>
        <p:spPr>
          <a:xfrm>
            <a:off x="5334001" y="1444563"/>
            <a:ext cx="2446410" cy="3003110"/>
          </a:xfrm>
          <a:prstGeom prst="rect">
            <a:avLst/>
          </a:prstGeom>
          <a:noFill/>
          <a:ln>
            <a:noFill/>
          </a:ln>
        </p:spPr>
      </p:pic>
      <p:sp>
        <p:nvSpPr>
          <p:cNvPr id="9" name="Text Placeholder 3">
            <a:extLst>
              <a:ext uri="{FF2B5EF4-FFF2-40B4-BE49-F238E27FC236}">
                <a16:creationId xmlns:a16="http://schemas.microsoft.com/office/drawing/2014/main" id="{3682E57B-010A-4D47-909A-693BFBD169B3}"/>
              </a:ext>
            </a:extLst>
          </p:cNvPr>
          <p:cNvSpPr>
            <a:spLocks noGrp="1"/>
          </p:cNvSpPr>
          <p:nvPr>
            <p:ph type="body" idx="3"/>
          </p:nvPr>
        </p:nvSpPr>
        <p:spPr>
          <a:xfrm>
            <a:off x="120651" y="457199"/>
            <a:ext cx="5382682" cy="747522"/>
          </a:xfrm>
        </p:spPr>
        <p:txBody>
          <a:bodyPr/>
          <a:lstStyle/>
          <a:p>
            <a:r>
              <a:rPr lang="en-US" sz="2400" b="0" dirty="0"/>
              <a:t>Panel Discussion:</a:t>
            </a:r>
          </a:p>
          <a:p>
            <a:r>
              <a:rPr lang="en-US" sz="2400" b="0" dirty="0"/>
              <a:t>How to maintain outreach when </a:t>
            </a:r>
          </a:p>
          <a:p>
            <a:r>
              <a:rPr lang="en-US" sz="2400" b="0" dirty="0"/>
              <a:t>in-person services are not possible</a:t>
            </a:r>
          </a:p>
          <a:p>
            <a:endParaRPr lang="en-US" dirty="0"/>
          </a:p>
        </p:txBody>
      </p:sp>
    </p:spTree>
    <p:extLst>
      <p:ext uri="{BB962C8B-B14F-4D97-AF65-F5344CB8AC3E}">
        <p14:creationId xmlns:p14="http://schemas.microsoft.com/office/powerpoint/2010/main" val="193478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
          <p:cNvSpPr txBox="1">
            <a:spLocks noGrp="1"/>
          </p:cNvSpPr>
          <p:nvPr>
            <p:ph type="title"/>
          </p:nvPr>
        </p:nvSpPr>
        <p:spPr>
          <a:xfrm>
            <a:off x="2219680" y="463494"/>
            <a:ext cx="5855369" cy="960668"/>
          </a:xfrm>
          <a:prstGeom prst="rect">
            <a:avLst/>
          </a:prstGeom>
          <a:noFill/>
          <a:ln>
            <a:noFill/>
          </a:ln>
        </p:spPr>
        <p:txBody>
          <a:bodyPr spcFirstLastPara="1" wrap="square" lIns="68575" tIns="34275" rIns="68575" bIns="34275" anchor="ctr" anchorCtr="0">
            <a:normAutofit/>
          </a:bodyPr>
          <a:lstStyle/>
          <a:p>
            <a:r>
              <a:rPr lang="en-US" sz="3200" dirty="0">
                <a:solidFill>
                  <a:schemeClr val="accent4"/>
                </a:solidFill>
              </a:rPr>
              <a:t>Stay &amp; Play Pilot Project Overview</a:t>
            </a:r>
            <a:endParaRPr sz="3200" dirty="0">
              <a:solidFill>
                <a:schemeClr val="accent4"/>
              </a:solidFill>
            </a:endParaRPr>
          </a:p>
        </p:txBody>
      </p:sp>
      <p:sp>
        <p:nvSpPr>
          <p:cNvPr id="184" name="Google Shape;184;p2"/>
          <p:cNvSpPr txBox="1">
            <a:spLocks noGrp="1"/>
          </p:cNvSpPr>
          <p:nvPr>
            <p:ph type="body" idx="1"/>
          </p:nvPr>
        </p:nvSpPr>
        <p:spPr>
          <a:xfrm>
            <a:off x="4743579" y="1200258"/>
            <a:ext cx="3558209" cy="3075218"/>
          </a:xfrm>
          <a:prstGeom prst="rect">
            <a:avLst/>
          </a:prstGeom>
          <a:noFill/>
          <a:ln>
            <a:noFill/>
          </a:ln>
        </p:spPr>
        <p:txBody>
          <a:bodyPr spcFirstLastPara="1" wrap="square" lIns="68575" tIns="34275" rIns="68575" bIns="34275" anchor="t" anchorCtr="0">
            <a:normAutofit lnSpcReduction="10000"/>
          </a:bodyPr>
          <a:lstStyle/>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endParaRPr lang="en-US" sz="1275" dirty="0"/>
          </a:p>
          <a:p>
            <a:pPr marL="457200" lvl="0" indent="-228600" algn="l" rtl="0">
              <a:lnSpc>
                <a:spcPct val="90000"/>
              </a:lnSpc>
              <a:spcBef>
                <a:spcPts val="800"/>
              </a:spcBef>
              <a:spcAft>
                <a:spcPts val="0"/>
              </a:spcAft>
              <a:buSzPts val="1400"/>
              <a:buNone/>
            </a:pPr>
            <a:r>
              <a:rPr lang="en-US" sz="1275" dirty="0"/>
              <a:t>Julie Weatherston, Stay &amp; Play Project Manager</a:t>
            </a:r>
            <a:endParaRPr sz="1275" dirty="0"/>
          </a:p>
        </p:txBody>
      </p:sp>
      <p:pic>
        <p:nvPicPr>
          <p:cNvPr id="6" name="Google Shape;233;p9">
            <a:extLst>
              <a:ext uri="{FF2B5EF4-FFF2-40B4-BE49-F238E27FC236}">
                <a16:creationId xmlns:a16="http://schemas.microsoft.com/office/drawing/2014/main" id="{3ED33BC3-4D28-B640-8120-AE06A8BF14E9}"/>
              </a:ext>
            </a:extLst>
          </p:cNvPr>
          <p:cNvPicPr preferRelativeResize="0"/>
          <p:nvPr/>
        </p:nvPicPr>
        <p:blipFill rotWithShape="1">
          <a:blip r:embed="rId3">
            <a:alphaModFix/>
          </a:blip>
          <a:srcRect/>
          <a:stretch/>
        </p:blipFill>
        <p:spPr>
          <a:xfrm>
            <a:off x="-1892" y="4275476"/>
            <a:ext cx="3346535" cy="768389"/>
          </a:xfrm>
          <a:prstGeom prst="rect">
            <a:avLst/>
          </a:prstGeom>
          <a:noFill/>
          <a:ln>
            <a:noFill/>
          </a:ln>
        </p:spPr>
      </p:pic>
      <p:pic>
        <p:nvPicPr>
          <p:cNvPr id="3" name="Picture 2">
            <a:extLst>
              <a:ext uri="{FF2B5EF4-FFF2-40B4-BE49-F238E27FC236}">
                <a16:creationId xmlns:a16="http://schemas.microsoft.com/office/drawing/2014/main" id="{26484E63-7CE4-914C-B160-04CA9E042C6E}"/>
              </a:ext>
            </a:extLst>
          </p:cNvPr>
          <p:cNvPicPr>
            <a:picLocks noChangeAspect="1"/>
          </p:cNvPicPr>
          <p:nvPr/>
        </p:nvPicPr>
        <p:blipFill>
          <a:blip r:embed="rId4"/>
          <a:stretch>
            <a:fillRect/>
          </a:stretch>
        </p:blipFill>
        <p:spPr>
          <a:xfrm>
            <a:off x="5077410" y="1362327"/>
            <a:ext cx="2890548" cy="2418846"/>
          </a:xfrm>
          <a:prstGeom prst="rect">
            <a:avLst/>
          </a:prstGeom>
        </p:spPr>
      </p:pic>
    </p:spTree>
    <p:extLst>
      <p:ext uri="{BB962C8B-B14F-4D97-AF65-F5344CB8AC3E}">
        <p14:creationId xmlns:p14="http://schemas.microsoft.com/office/powerpoint/2010/main" val="2533709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9"/>
          <p:cNvSpPr txBox="1">
            <a:spLocks noGrp="1"/>
          </p:cNvSpPr>
          <p:nvPr>
            <p:ph type="body" idx="2"/>
          </p:nvPr>
        </p:nvSpPr>
        <p:spPr>
          <a:xfrm>
            <a:off x="166209" y="57001"/>
            <a:ext cx="4029572" cy="994371"/>
          </a:xfrm>
          <a:prstGeom prst="rect">
            <a:avLst/>
          </a:prstGeom>
          <a:noFill/>
          <a:ln>
            <a:noFill/>
          </a:ln>
        </p:spPr>
        <p:txBody>
          <a:bodyPr spcFirstLastPara="1" wrap="square" lIns="68575" tIns="34275" rIns="68575" bIns="34275" anchor="t" anchorCtr="0">
            <a:normAutofit fontScale="92500"/>
          </a:bodyPr>
          <a:lstStyle/>
          <a:p>
            <a:pPr marL="0" lvl="0" indent="0" algn="l" rtl="0">
              <a:lnSpc>
                <a:spcPct val="80000"/>
              </a:lnSpc>
              <a:spcBef>
                <a:spcPts val="800"/>
              </a:spcBef>
              <a:spcAft>
                <a:spcPts val="0"/>
              </a:spcAft>
              <a:buSzPts val="2100"/>
              <a:buNone/>
            </a:pPr>
            <a:r>
              <a:rPr lang="en-US" sz="3200" b="0" dirty="0"/>
              <a:t>Keeping Things Active Through </a:t>
            </a:r>
            <a:r>
              <a:rPr lang="en-US" sz="3200" b="0" dirty="0" err="1"/>
              <a:t>Covid</a:t>
            </a:r>
            <a:r>
              <a:rPr lang="en-US" sz="3200" b="0" dirty="0"/>
              <a:t> Closures</a:t>
            </a:r>
            <a:endParaRPr sz="3200" b="0" dirty="0"/>
          </a:p>
          <a:p>
            <a:pPr marL="0" lvl="0" indent="0" algn="l" rtl="0">
              <a:lnSpc>
                <a:spcPct val="80000"/>
              </a:lnSpc>
              <a:spcBef>
                <a:spcPts val="800"/>
              </a:spcBef>
              <a:spcAft>
                <a:spcPts val="0"/>
              </a:spcAft>
              <a:buSzPts val="2100"/>
              <a:buNone/>
            </a:pPr>
            <a:endParaRPr dirty="0"/>
          </a:p>
        </p:txBody>
      </p:sp>
      <p:pic>
        <p:nvPicPr>
          <p:cNvPr id="357" name="Google Shape;357;p19" descr="A picture containing text&#10;&#10;Description automatically generated"/>
          <p:cNvPicPr preferRelativeResize="0"/>
          <p:nvPr/>
        </p:nvPicPr>
        <p:blipFill rotWithShape="1">
          <a:blip r:embed="rId3">
            <a:alphaModFix/>
          </a:blip>
          <a:srcRect/>
          <a:stretch/>
        </p:blipFill>
        <p:spPr>
          <a:xfrm>
            <a:off x="4847341" y="243555"/>
            <a:ext cx="3905233" cy="4523708"/>
          </a:xfrm>
          <a:prstGeom prst="rect">
            <a:avLst/>
          </a:prstGeom>
          <a:noFill/>
          <a:ln>
            <a:noFill/>
          </a:ln>
        </p:spPr>
      </p:pic>
      <p:sp>
        <p:nvSpPr>
          <p:cNvPr id="358" name="Google Shape;358;p19"/>
          <p:cNvSpPr txBox="1"/>
          <p:nvPr/>
        </p:nvSpPr>
        <p:spPr>
          <a:xfrm>
            <a:off x="510742" y="1025633"/>
            <a:ext cx="3992066"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i="0" u="none" strike="noStrike" cap="none" dirty="0">
                <a:solidFill>
                  <a:srgbClr val="000000"/>
                </a:solidFill>
                <a:latin typeface="Calibri" panose="020F0502020204030204" pitchFamily="34" charset="0"/>
                <a:cs typeface="Calibri" panose="020F0502020204030204" pitchFamily="34" charset="0"/>
                <a:sym typeface="Arial"/>
              </a:rPr>
              <a:t>Grab-and-Go Bags Filled with</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US" sz="1800" i="0" u="none" strike="noStrike" cap="none" dirty="0">
                <a:solidFill>
                  <a:srgbClr val="000000"/>
                </a:solidFill>
                <a:latin typeface="Calibri" panose="020F0502020204030204" pitchFamily="34" charset="0"/>
                <a:cs typeface="Calibri" panose="020F0502020204030204" pitchFamily="34" charset="0"/>
                <a:sym typeface="Arial"/>
              </a:rPr>
              <a:t>Early Literacy Activities</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Talk</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Sing</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Read</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Write</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Play</a:t>
            </a:r>
          </a:p>
          <a:p>
            <a:pPr marL="214313" marR="0" lvl="0" indent="-214313" algn="l" rtl="0">
              <a:lnSpc>
                <a:spcPct val="100000"/>
              </a:lnSpc>
              <a:spcBef>
                <a:spcPts val="0"/>
              </a:spcBef>
              <a:spcAft>
                <a:spcPts val="0"/>
              </a:spcAft>
              <a:buClr>
                <a:srgbClr val="000000"/>
              </a:buClr>
              <a:buSzPts val="1800"/>
              <a:buFont typeface="Arial"/>
              <a:buChar char="•"/>
            </a:pP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US" sz="1800" i="0" u="none" strike="noStrike" cap="none" dirty="0">
                <a:solidFill>
                  <a:srgbClr val="000000"/>
                </a:solidFill>
                <a:latin typeface="Calibri" panose="020F0502020204030204" pitchFamily="34" charset="0"/>
                <a:cs typeface="Calibri" panose="020F0502020204030204" pitchFamily="34" charset="0"/>
                <a:sym typeface="Arial"/>
              </a:rPr>
              <a:t>Storytime </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US" sz="1800" i="0" u="none" strike="noStrike" cap="none" dirty="0">
                <a:solidFill>
                  <a:srgbClr val="000000"/>
                </a:solidFill>
                <a:latin typeface="Calibri" panose="020F0502020204030204" pitchFamily="34" charset="0"/>
                <a:cs typeface="Calibri" panose="020F0502020204030204" pitchFamily="34" charset="0"/>
                <a:sym typeface="Arial"/>
              </a:rPr>
              <a:t>Starter Kits</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Shaky egg</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Scarf</a:t>
            </a:r>
            <a:endParaRPr dirty="0">
              <a:latin typeface="Calibri" panose="020F0502020204030204" pitchFamily="34" charset="0"/>
              <a:cs typeface="Calibri" panose="020F0502020204030204" pitchFamily="34" charset="0"/>
            </a:endParaRPr>
          </a:p>
          <a:p>
            <a:pPr marL="214313" marR="0" lvl="0" indent="-214313" algn="l" rtl="0">
              <a:lnSpc>
                <a:spcPct val="100000"/>
              </a:lnSpc>
              <a:spcBef>
                <a:spcPts val="0"/>
              </a:spcBef>
              <a:spcAft>
                <a:spcPts val="0"/>
              </a:spcAft>
              <a:buClr>
                <a:srgbClr val="000000"/>
              </a:buClr>
              <a:buSzPts val="1800"/>
              <a:buFont typeface="Arial"/>
              <a:buChar char="•"/>
            </a:pPr>
            <a:r>
              <a:rPr lang="en-US" i="0" u="none" strike="noStrike" cap="none" dirty="0">
                <a:solidFill>
                  <a:srgbClr val="000000"/>
                </a:solidFill>
                <a:latin typeface="Calibri" panose="020F0502020204030204" pitchFamily="34" charset="0"/>
                <a:cs typeface="Calibri" panose="020F0502020204030204" pitchFamily="34" charset="0"/>
                <a:sym typeface="Arial"/>
              </a:rPr>
              <a:t>Bubbles</a:t>
            </a:r>
            <a:endParaRPr dirty="0">
              <a:latin typeface="Calibri" panose="020F0502020204030204" pitchFamily="34" charset="0"/>
              <a:cs typeface="Calibri" panose="020F0502020204030204" pitchFamily="34" charset="0"/>
            </a:endParaRPr>
          </a:p>
        </p:txBody>
      </p:sp>
      <p:pic>
        <p:nvPicPr>
          <p:cNvPr id="359" name="Google Shape;359;p19" descr="A person that is standing in the grass&#10;&#10;Description automatically generated"/>
          <p:cNvPicPr preferRelativeResize="0"/>
          <p:nvPr/>
        </p:nvPicPr>
        <p:blipFill rotWithShape="1">
          <a:blip r:embed="rId4">
            <a:alphaModFix/>
          </a:blip>
          <a:srcRect/>
          <a:stretch/>
        </p:blipFill>
        <p:spPr>
          <a:xfrm>
            <a:off x="2594296" y="1773275"/>
            <a:ext cx="2256473" cy="2932790"/>
          </a:xfrm>
          <a:prstGeom prst="rect">
            <a:avLst/>
          </a:prstGeom>
          <a:noFill/>
          <a:ln>
            <a:noFill/>
          </a:ln>
        </p:spPr>
      </p:pic>
      <p:sp>
        <p:nvSpPr>
          <p:cNvPr id="360" name="Google Shape;360;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r>
              <a:rPr lang="en-US"/>
              <a:t>10</a:t>
            </a:r>
            <a:endParaRPr/>
          </a:p>
        </p:txBody>
      </p:sp>
      <p:pic>
        <p:nvPicPr>
          <p:cNvPr id="361" name="Google Shape;361;p19"/>
          <p:cNvPicPr preferRelativeResize="0"/>
          <p:nvPr/>
        </p:nvPicPr>
        <p:blipFill rotWithShape="1">
          <a:blip r:embed="rId5">
            <a:alphaModFix/>
          </a:blip>
          <a:srcRect/>
          <a:stretch/>
        </p:blipFill>
        <p:spPr>
          <a:xfrm>
            <a:off x="1844842" y="4283241"/>
            <a:ext cx="749454" cy="4840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30"/>
          <p:cNvPicPr preferRelativeResize="0">
            <a:picLocks noGrp="1"/>
          </p:cNvPicPr>
          <p:nvPr>
            <p:ph type="pic" idx="2"/>
          </p:nvPr>
        </p:nvPicPr>
        <p:blipFill rotWithShape="1">
          <a:blip r:embed="rId3">
            <a:alphaModFix/>
          </a:blip>
          <a:srcRect t="6752" b="30890"/>
          <a:stretch/>
        </p:blipFill>
        <p:spPr>
          <a:xfrm>
            <a:off x="20" y="466725"/>
            <a:ext cx="9143980" cy="4191000"/>
          </a:xfrm>
          <a:prstGeom prst="rect">
            <a:avLst/>
          </a:prstGeom>
          <a:noFill/>
          <a:ln>
            <a:noFill/>
          </a:ln>
        </p:spPr>
      </p:pic>
      <p:sp>
        <p:nvSpPr>
          <p:cNvPr id="489" name="Google Shape;489;p30"/>
          <p:cNvSpPr txBox="1">
            <a:spLocks noGrp="1"/>
          </p:cNvSpPr>
          <p:nvPr>
            <p:ph type="body" idx="1"/>
          </p:nvPr>
        </p:nvSpPr>
        <p:spPr>
          <a:xfrm>
            <a:off x="-87195" y="381502"/>
            <a:ext cx="6247341" cy="2571750"/>
          </a:xfrm>
          <a:prstGeom prst="rect">
            <a:avLst/>
          </a:prstGeom>
          <a:noFill/>
          <a:ln>
            <a:noFill/>
          </a:ln>
        </p:spPr>
        <p:txBody>
          <a:bodyPr spcFirstLastPara="1" wrap="square" lIns="68575" tIns="34275" rIns="68575" bIns="34275" anchor="t" anchorCtr="0">
            <a:normAutofit/>
          </a:bodyPr>
          <a:lstStyle/>
          <a:p>
            <a:pPr marL="457200" lvl="0" indent="-228600" algn="l" rtl="0">
              <a:lnSpc>
                <a:spcPct val="90000"/>
              </a:lnSpc>
              <a:spcBef>
                <a:spcPts val="0"/>
              </a:spcBef>
              <a:spcAft>
                <a:spcPts val="600"/>
              </a:spcAft>
              <a:buSzPts val="5000"/>
              <a:buNone/>
            </a:pPr>
            <a:r>
              <a:rPr lang="en-US" dirty="0"/>
              <a:t>Q &amp; A</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6" name="Google Shape;233;p9">
            <a:extLst>
              <a:ext uri="{FF2B5EF4-FFF2-40B4-BE49-F238E27FC236}">
                <a16:creationId xmlns:a16="http://schemas.microsoft.com/office/drawing/2014/main" id="{3ED33BC3-4D28-B640-8120-AE06A8BF14E9}"/>
              </a:ext>
            </a:extLst>
          </p:cNvPr>
          <p:cNvPicPr preferRelativeResize="0"/>
          <p:nvPr/>
        </p:nvPicPr>
        <p:blipFill rotWithShape="1">
          <a:blip r:embed="rId3">
            <a:alphaModFix/>
          </a:blip>
          <a:srcRect/>
          <a:stretch/>
        </p:blipFill>
        <p:spPr>
          <a:xfrm>
            <a:off x="-1892" y="4275476"/>
            <a:ext cx="3346535" cy="768389"/>
          </a:xfrm>
          <a:prstGeom prst="rect">
            <a:avLst/>
          </a:prstGeom>
          <a:noFill/>
          <a:ln>
            <a:noFill/>
          </a:ln>
        </p:spPr>
      </p:pic>
      <p:sp>
        <p:nvSpPr>
          <p:cNvPr id="2" name="TextBox 1">
            <a:extLst>
              <a:ext uri="{FF2B5EF4-FFF2-40B4-BE49-F238E27FC236}">
                <a16:creationId xmlns:a16="http://schemas.microsoft.com/office/drawing/2014/main" id="{5DA528AE-F308-A44B-AA0E-2D1839A8CF40}"/>
              </a:ext>
            </a:extLst>
          </p:cNvPr>
          <p:cNvSpPr txBox="1"/>
          <p:nvPr/>
        </p:nvSpPr>
        <p:spPr>
          <a:xfrm>
            <a:off x="705853" y="514350"/>
            <a:ext cx="7443536" cy="3539430"/>
          </a:xfrm>
          <a:prstGeom prst="rect">
            <a:avLst/>
          </a:prstGeom>
          <a:noFill/>
        </p:spPr>
        <p:txBody>
          <a:bodyPr wrap="square" rtlCol="0">
            <a:spAutoFit/>
          </a:bodyPr>
          <a:lstStyle/>
          <a:p>
            <a:r>
              <a:rPr lang="en-US" dirty="0"/>
              <a:t>This project was made possible with funding from the David and Lucile Packard Foundation and this project was supported in part by the U.S. Institute of Museum and Library Services under the provisions of the Library Services and Technology Act, administered in California by the State Librarian. </a:t>
            </a:r>
          </a:p>
          <a:p>
            <a:endParaRPr lang="en-US" dirty="0"/>
          </a:p>
          <a:p>
            <a:r>
              <a:rPr lang="en-US" dirty="0"/>
              <a:t>Advisory Committee Members: </a:t>
            </a:r>
          </a:p>
          <a:p>
            <a:r>
              <a:rPr lang="en-US" dirty="0"/>
              <a:t>Carolyn Brooks, El Dorado County Library; Barbara </a:t>
            </a:r>
            <a:r>
              <a:rPr lang="en-US" dirty="0" err="1"/>
              <a:t>Bruxvoort</a:t>
            </a:r>
            <a:r>
              <a:rPr lang="en-US" dirty="0"/>
              <a:t>, San Bruno Public Library; Suzanne Flint, Child Development Specialist; Kathi Guerrero, El Dorado County First 5; Margaret Jerene, Alameda County First 5; Nina Lindsay, Oakland Public Library; and Lisa </a:t>
            </a:r>
            <a:r>
              <a:rPr lang="en-US" dirty="0" err="1"/>
              <a:t>Regalla</a:t>
            </a:r>
            <a:r>
              <a:rPr lang="en-US" dirty="0"/>
              <a:t>, Bay Area Discovery Museum </a:t>
            </a:r>
          </a:p>
          <a:p>
            <a:br>
              <a:rPr lang="en-US" dirty="0"/>
            </a:br>
            <a:r>
              <a:rPr lang="en-US" dirty="0"/>
              <a:t>Project Evaluation: Engage R&amp;D </a:t>
            </a:r>
          </a:p>
          <a:p>
            <a:br>
              <a:rPr lang="en-US" dirty="0"/>
            </a:br>
            <a:endParaRPr lang="en-US" dirty="0"/>
          </a:p>
          <a:p>
            <a:br>
              <a:rPr lang="en-US" dirty="0"/>
            </a:br>
            <a:endParaRPr lang="en-US" dirty="0"/>
          </a:p>
        </p:txBody>
      </p:sp>
      <p:pic>
        <p:nvPicPr>
          <p:cNvPr id="11" name="Google Shape;494;p31">
            <a:extLst>
              <a:ext uri="{FF2B5EF4-FFF2-40B4-BE49-F238E27FC236}">
                <a16:creationId xmlns:a16="http://schemas.microsoft.com/office/drawing/2014/main" id="{733BB6D8-7515-8D43-A885-4AA9867B4C24}"/>
              </a:ext>
            </a:extLst>
          </p:cNvPr>
          <p:cNvPicPr preferRelativeResize="0"/>
          <p:nvPr/>
        </p:nvPicPr>
        <p:blipFill rotWithShape="1">
          <a:blip r:embed="rId4">
            <a:alphaModFix/>
          </a:blip>
          <a:srcRect t="22335" b="31832"/>
          <a:stretch/>
        </p:blipFill>
        <p:spPr>
          <a:xfrm flipH="1">
            <a:off x="4726291" y="2879558"/>
            <a:ext cx="4058653" cy="1842336"/>
          </a:xfrm>
          <a:prstGeom prst="rect">
            <a:avLst/>
          </a:prstGeom>
          <a:noFill/>
          <a:ln>
            <a:noFill/>
          </a:ln>
        </p:spPr>
      </p:pic>
    </p:spTree>
    <p:extLst>
      <p:ext uri="{BB962C8B-B14F-4D97-AF65-F5344CB8AC3E}">
        <p14:creationId xmlns:p14="http://schemas.microsoft.com/office/powerpoint/2010/main" val="3948753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
          <p:cNvSpPr txBox="1">
            <a:spLocks noGrp="1"/>
          </p:cNvSpPr>
          <p:nvPr>
            <p:ph type="title"/>
          </p:nvPr>
        </p:nvSpPr>
        <p:spPr>
          <a:xfrm>
            <a:off x="4572000" y="468082"/>
            <a:ext cx="3766137" cy="960668"/>
          </a:xfrm>
          <a:prstGeom prst="rect">
            <a:avLst/>
          </a:prstGeom>
          <a:noFill/>
          <a:ln>
            <a:noFill/>
          </a:ln>
        </p:spPr>
        <p:txBody>
          <a:bodyPr spcFirstLastPara="1" wrap="square" lIns="68575" tIns="34275" rIns="68575" bIns="34275" anchor="ctr" anchorCtr="0">
            <a:normAutofit/>
          </a:bodyPr>
          <a:lstStyle/>
          <a:p>
            <a:r>
              <a:rPr lang="en-US" sz="3200" dirty="0">
                <a:solidFill>
                  <a:schemeClr val="accent4"/>
                </a:solidFill>
              </a:rPr>
              <a:t>Family Friend and Neighbor (FFN):</a:t>
            </a:r>
            <a:endParaRPr sz="3200" dirty="0">
              <a:solidFill>
                <a:schemeClr val="accent4"/>
              </a:solidFill>
            </a:endParaRPr>
          </a:p>
        </p:txBody>
      </p:sp>
      <p:pic>
        <p:nvPicPr>
          <p:cNvPr id="183" name="Google Shape;183;p2"/>
          <p:cNvPicPr preferRelativeResize="0"/>
          <p:nvPr/>
        </p:nvPicPr>
        <p:blipFill rotWithShape="1">
          <a:blip r:embed="rId3">
            <a:alphaModFix/>
          </a:blip>
          <a:srcRect r="1" b="4202"/>
          <a:stretch/>
        </p:blipFill>
        <p:spPr>
          <a:xfrm>
            <a:off x="-1166" y="1298"/>
            <a:ext cx="3503318" cy="5143500"/>
          </a:xfrm>
          <a:prstGeom prst="rect">
            <a:avLst/>
          </a:prstGeom>
          <a:noFill/>
          <a:ln>
            <a:noFill/>
          </a:ln>
        </p:spPr>
      </p:pic>
      <p:sp>
        <p:nvSpPr>
          <p:cNvPr id="184" name="Google Shape;184;p2"/>
          <p:cNvSpPr txBox="1">
            <a:spLocks noGrp="1"/>
          </p:cNvSpPr>
          <p:nvPr>
            <p:ph type="body" idx="1"/>
          </p:nvPr>
        </p:nvSpPr>
        <p:spPr>
          <a:xfrm>
            <a:off x="4538323" y="1600200"/>
            <a:ext cx="3799814" cy="3075218"/>
          </a:xfrm>
          <a:prstGeom prst="rect">
            <a:avLst/>
          </a:prstGeom>
          <a:noFill/>
          <a:ln>
            <a:noFill/>
          </a:ln>
        </p:spPr>
        <p:txBody>
          <a:bodyPr spcFirstLastPara="1" wrap="square" lIns="68575" tIns="34275" rIns="68575" bIns="34275" anchor="t" anchorCtr="0">
            <a:normAutofit/>
          </a:bodyPr>
          <a:lstStyle/>
          <a:p>
            <a:pPr marL="139700" lvl="0" indent="0" algn="l" rtl="0">
              <a:lnSpc>
                <a:spcPct val="90000"/>
              </a:lnSpc>
              <a:spcBef>
                <a:spcPts val="800"/>
              </a:spcBef>
              <a:spcAft>
                <a:spcPts val="0"/>
              </a:spcAft>
              <a:buSzPts val="1400"/>
              <a:buNone/>
            </a:pPr>
            <a:r>
              <a:rPr lang="en-US" sz="2000" dirty="0"/>
              <a:t>“Anyone who cares for a child but is not a licensed provider. This group includes extended family members, friends, and neighbors (FFNs), and other adults that might receive pay or barter for providing care.” </a:t>
            </a:r>
            <a:endParaRPr sz="2000" dirty="0"/>
          </a:p>
          <a:p>
            <a:pPr marL="457200" lvl="0" indent="-228600" algn="l" rtl="0">
              <a:lnSpc>
                <a:spcPct val="90000"/>
              </a:lnSpc>
              <a:spcBef>
                <a:spcPts val="800"/>
              </a:spcBef>
              <a:spcAft>
                <a:spcPts val="0"/>
              </a:spcAft>
              <a:buSzPts val="1400"/>
              <a:buNone/>
            </a:pPr>
            <a:endParaRPr sz="1275" dirty="0"/>
          </a:p>
          <a:p>
            <a:pPr marL="300038" lvl="1" indent="0" algn="l" rtl="0">
              <a:lnSpc>
                <a:spcPct val="90000"/>
              </a:lnSpc>
              <a:spcBef>
                <a:spcPts val="400"/>
              </a:spcBef>
              <a:spcAft>
                <a:spcPts val="0"/>
              </a:spcAft>
              <a:buSzPts val="1400"/>
              <a:buNone/>
            </a:pPr>
            <a:r>
              <a:rPr lang="en-US" sz="1000" dirty="0"/>
              <a:t>The David and Lucile Packard Foundation, 2015. Informal Child Care in California: Current Arrangements and Future Needs. </a:t>
            </a:r>
            <a:endParaRPr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3"/>
          <p:cNvSpPr txBox="1">
            <a:spLocks noGrp="1"/>
          </p:cNvSpPr>
          <p:nvPr>
            <p:ph type="title"/>
          </p:nvPr>
        </p:nvSpPr>
        <p:spPr>
          <a:xfrm>
            <a:off x="372140" y="342900"/>
            <a:ext cx="3206879" cy="120015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400"/>
              <a:buFont typeface="Calibri"/>
              <a:buNone/>
            </a:pPr>
            <a:r>
              <a:rPr lang="en-US" sz="3200" dirty="0">
                <a:solidFill>
                  <a:schemeClr val="accent4"/>
                </a:solidFill>
              </a:rPr>
              <a:t>Brief Background</a:t>
            </a:r>
            <a:br>
              <a:rPr lang="en-US" sz="3200" dirty="0"/>
            </a:br>
            <a:endParaRPr sz="3200" dirty="0"/>
          </a:p>
        </p:txBody>
      </p:sp>
      <p:sp>
        <p:nvSpPr>
          <p:cNvPr id="191" name="Google Shape;191;p3"/>
          <p:cNvSpPr txBox="1">
            <a:spLocks noGrp="1"/>
          </p:cNvSpPr>
          <p:nvPr>
            <p:ph type="body" idx="1"/>
          </p:nvPr>
        </p:nvSpPr>
        <p:spPr>
          <a:xfrm>
            <a:off x="120316" y="1138832"/>
            <a:ext cx="3458703" cy="3080242"/>
          </a:xfrm>
          <a:prstGeom prst="rect">
            <a:avLst/>
          </a:prstGeom>
          <a:noFill/>
          <a:ln>
            <a:noFill/>
          </a:ln>
        </p:spPr>
        <p:txBody>
          <a:bodyPr spcFirstLastPara="1" wrap="square" lIns="68575" tIns="34275" rIns="68575" bIns="34275" anchor="t" anchorCtr="0">
            <a:noAutofit/>
          </a:bodyPr>
          <a:lstStyle/>
          <a:p>
            <a:pPr marL="514350" lvl="0" indent="-285750" algn="l" rtl="0">
              <a:lnSpc>
                <a:spcPct val="90000"/>
              </a:lnSpc>
              <a:spcBef>
                <a:spcPts val="800"/>
              </a:spcBef>
              <a:spcAft>
                <a:spcPts val="0"/>
              </a:spcAft>
              <a:buSzPct val="100000"/>
              <a:buFont typeface="Arial" panose="020B0604020202020204" pitchFamily="34" charset="0"/>
              <a:buChar char="•"/>
            </a:pPr>
            <a:r>
              <a:rPr lang="en-US" sz="1600" dirty="0"/>
              <a:t>In 2016 Oakland Public Library received a Packard Foundation Grant to create programming specifically for FFN in their community.</a:t>
            </a:r>
            <a:endParaRPr sz="1600" dirty="0"/>
          </a:p>
          <a:p>
            <a:pPr marL="514350" lvl="0" indent="-285750" algn="l" rtl="0">
              <a:lnSpc>
                <a:spcPct val="90000"/>
              </a:lnSpc>
              <a:spcBef>
                <a:spcPts val="800"/>
              </a:spcBef>
              <a:spcAft>
                <a:spcPts val="0"/>
              </a:spcAft>
              <a:buSzPct val="100000"/>
              <a:buFont typeface="Arial" panose="020B0604020202020204" pitchFamily="34" charset="0"/>
              <a:buChar char="•"/>
            </a:pPr>
            <a:r>
              <a:rPr lang="en-US" sz="1600" dirty="0"/>
              <a:t>The resulting Oakland Play Café led to a Pilot Grant to test this service model.</a:t>
            </a:r>
            <a:endParaRPr sz="1600" dirty="0"/>
          </a:p>
          <a:p>
            <a:pPr marL="514350" lvl="0" indent="-285750" algn="l" rtl="0">
              <a:lnSpc>
                <a:spcPct val="90000"/>
              </a:lnSpc>
              <a:spcBef>
                <a:spcPts val="800"/>
              </a:spcBef>
              <a:spcAft>
                <a:spcPts val="0"/>
              </a:spcAft>
              <a:buSzPct val="100000"/>
              <a:buFont typeface="Arial" panose="020B0604020202020204" pitchFamily="34" charset="0"/>
              <a:buChar char="•"/>
            </a:pPr>
            <a:r>
              <a:rPr lang="en-US" sz="1600" dirty="0"/>
              <a:t>Stay and Play was the name given to the tested model that resulted.</a:t>
            </a:r>
            <a:endParaRPr sz="1600" dirty="0"/>
          </a:p>
          <a:p>
            <a:pPr marL="514350" lvl="0" indent="-285750" algn="l" rtl="0">
              <a:lnSpc>
                <a:spcPct val="90000"/>
              </a:lnSpc>
              <a:spcBef>
                <a:spcPts val="800"/>
              </a:spcBef>
              <a:spcAft>
                <a:spcPts val="0"/>
              </a:spcAft>
              <a:buSzPct val="100000"/>
              <a:buFont typeface="Arial" panose="020B0604020202020204" pitchFamily="34" charset="0"/>
              <a:buChar char="•"/>
            </a:pPr>
            <a:r>
              <a:rPr lang="en-US" sz="1600" dirty="0"/>
              <a:t>Builds on the Early Learning with Families (ELF) Initiative. </a:t>
            </a:r>
            <a:endParaRPr sz="1600" dirty="0"/>
          </a:p>
        </p:txBody>
      </p:sp>
      <p:pic>
        <p:nvPicPr>
          <p:cNvPr id="190" name="Google Shape;190;p3"/>
          <p:cNvPicPr preferRelativeResize="0"/>
          <p:nvPr/>
        </p:nvPicPr>
        <p:blipFill rotWithShape="1">
          <a:blip r:embed="rId4">
            <a:alphaModFix/>
          </a:blip>
          <a:srcRect r="5015" b="-1"/>
          <a:stretch/>
        </p:blipFill>
        <p:spPr>
          <a:xfrm>
            <a:off x="3887391" y="740569"/>
            <a:ext cx="4629150" cy="3655219"/>
          </a:xfrm>
          <a:prstGeom prst="rect">
            <a:avLst/>
          </a:prstGeom>
          <a:noFill/>
          <a:ln>
            <a:noFill/>
          </a:ln>
        </p:spPr>
      </p:pic>
    </p:spTree>
  </p:cSld>
  <p:clrMapOvr>
    <a:overrideClrMapping bg1="lt1" tx1="dk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4"/>
          <p:cNvSpPr txBox="1">
            <a:spLocks noGrp="1"/>
          </p:cNvSpPr>
          <p:nvPr>
            <p:ph type="body" idx="1"/>
          </p:nvPr>
        </p:nvSpPr>
        <p:spPr>
          <a:xfrm>
            <a:off x="3028020" y="934158"/>
            <a:ext cx="5938181" cy="3744121"/>
          </a:xfrm>
          <a:prstGeom prst="rect">
            <a:avLst/>
          </a:prstGeom>
          <a:noFill/>
          <a:ln>
            <a:noFill/>
          </a:ln>
        </p:spPr>
        <p:txBody>
          <a:bodyPr spcFirstLastPara="1" wrap="square" lIns="68575" tIns="34275" rIns="68575" bIns="34275" anchor="t" anchorCtr="0">
            <a:normAutofit/>
          </a:bodyPr>
          <a:lstStyle/>
          <a:p>
            <a:pPr marL="385763" lvl="0" indent="-385763" algn="l" rtl="0">
              <a:lnSpc>
                <a:spcPct val="90000"/>
              </a:lnSpc>
              <a:spcBef>
                <a:spcPts val="800"/>
              </a:spcBef>
              <a:spcAft>
                <a:spcPts val="0"/>
              </a:spcAft>
              <a:buSzPts val="2100"/>
              <a:buFont typeface="Arial"/>
              <a:buAutoNum type="arabicPeriod"/>
            </a:pPr>
            <a:r>
              <a:rPr lang="en-US" sz="1800" dirty="0"/>
              <a:t>Targeted and focused outreach to FFN providers</a:t>
            </a:r>
            <a:endParaRPr dirty="0"/>
          </a:p>
          <a:p>
            <a:pPr marL="385763" lvl="0" indent="-385763" algn="l" rtl="0">
              <a:lnSpc>
                <a:spcPct val="90000"/>
              </a:lnSpc>
              <a:spcBef>
                <a:spcPts val="1700"/>
              </a:spcBef>
              <a:spcAft>
                <a:spcPts val="0"/>
              </a:spcAft>
              <a:buSzPts val="2100"/>
              <a:buFont typeface="Arial"/>
              <a:buAutoNum type="arabicPeriod"/>
            </a:pPr>
            <a:r>
              <a:rPr lang="en-US" sz="1800" dirty="0"/>
              <a:t>Library </a:t>
            </a:r>
            <a:r>
              <a:rPr lang="en-US" sz="1800" dirty="0" err="1"/>
              <a:t>Storytimes</a:t>
            </a:r>
            <a:r>
              <a:rPr lang="en-US" sz="1800" dirty="0"/>
              <a:t> specifically designed for informal caregivers and children</a:t>
            </a:r>
            <a:endParaRPr dirty="0"/>
          </a:p>
          <a:p>
            <a:pPr marL="385763" lvl="0" indent="-385763" algn="l" rtl="0">
              <a:lnSpc>
                <a:spcPct val="90000"/>
              </a:lnSpc>
              <a:spcBef>
                <a:spcPts val="1700"/>
              </a:spcBef>
              <a:spcAft>
                <a:spcPts val="0"/>
              </a:spcAft>
              <a:buSzPts val="2100"/>
              <a:buFont typeface="Arial"/>
              <a:buAutoNum type="arabicPeriod"/>
            </a:pPr>
            <a:r>
              <a:rPr lang="en-US" sz="1800" dirty="0"/>
              <a:t>Play opportunities that model high quality care settings and encourage caregiver/child interactions</a:t>
            </a:r>
            <a:endParaRPr dirty="0"/>
          </a:p>
          <a:p>
            <a:pPr marL="385763" lvl="0" indent="-385763" algn="l" rtl="0">
              <a:lnSpc>
                <a:spcPct val="90000"/>
              </a:lnSpc>
              <a:spcBef>
                <a:spcPts val="1700"/>
              </a:spcBef>
              <a:spcAft>
                <a:spcPts val="0"/>
              </a:spcAft>
              <a:buSzPts val="2100"/>
              <a:buFont typeface="Arial"/>
              <a:buAutoNum type="arabicPeriod"/>
            </a:pPr>
            <a:r>
              <a:rPr lang="en-US" sz="1800" dirty="0"/>
              <a:t>Programming, resource materials, and community experts to better equip caregivers with child development and early learning information</a:t>
            </a:r>
            <a:endParaRPr dirty="0"/>
          </a:p>
          <a:p>
            <a:pPr marL="385763" lvl="0" indent="-385763" algn="l" rtl="0">
              <a:lnSpc>
                <a:spcPct val="90000"/>
              </a:lnSpc>
              <a:spcBef>
                <a:spcPts val="1700"/>
              </a:spcBef>
              <a:spcAft>
                <a:spcPts val="0"/>
              </a:spcAft>
              <a:buSzPts val="2100"/>
              <a:buFont typeface="Arial"/>
              <a:buAutoNum type="arabicPeriod"/>
            </a:pPr>
            <a:r>
              <a:rPr lang="en-US" sz="1800" dirty="0"/>
              <a:t>Provision of food or opportunities to accommodate the food needs of caregivers and children</a:t>
            </a:r>
            <a:endParaRPr dirty="0"/>
          </a:p>
          <a:p>
            <a:pPr marL="457200" lvl="0" indent="-228600" algn="l" rtl="0">
              <a:lnSpc>
                <a:spcPct val="90000"/>
              </a:lnSpc>
              <a:spcBef>
                <a:spcPts val="1700"/>
              </a:spcBef>
              <a:spcAft>
                <a:spcPts val="900"/>
              </a:spcAft>
              <a:buSzPts val="2100"/>
              <a:buNone/>
            </a:pPr>
            <a:endParaRPr sz="1800" dirty="0"/>
          </a:p>
        </p:txBody>
      </p:sp>
      <p:sp>
        <p:nvSpPr>
          <p:cNvPr id="197" name="Google Shape;197;p4"/>
          <p:cNvSpPr txBox="1">
            <a:spLocks noGrp="1"/>
          </p:cNvSpPr>
          <p:nvPr>
            <p:ph type="body" idx="2"/>
          </p:nvPr>
        </p:nvSpPr>
        <p:spPr>
          <a:xfrm>
            <a:off x="422932" y="457200"/>
            <a:ext cx="2605088" cy="3657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2100"/>
              <a:buNone/>
            </a:pPr>
            <a:r>
              <a:rPr lang="en-US" sz="3200" b="0" dirty="0"/>
              <a:t>Five Components </a:t>
            </a:r>
            <a:br>
              <a:rPr lang="en-US" sz="3200" b="0" dirty="0"/>
            </a:br>
            <a:r>
              <a:rPr lang="en-US" sz="3200" b="0" dirty="0"/>
              <a:t>of </a:t>
            </a:r>
            <a:br>
              <a:rPr lang="en-US" sz="3200" b="0" dirty="0"/>
            </a:br>
            <a:r>
              <a:rPr lang="en-US" sz="3200" b="0" dirty="0"/>
              <a:t>Stay and Play</a:t>
            </a:r>
            <a:endParaRPr sz="3200" b="0" dirty="0"/>
          </a:p>
        </p:txBody>
      </p:sp>
    </p:spTree>
  </p:cSld>
  <p:clrMapOvr>
    <a:overrideClrMapping bg1="lt1" tx1="dk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US" sz="3200" dirty="0">
                <a:solidFill>
                  <a:schemeClr val="accent4"/>
                </a:solidFill>
              </a:rPr>
              <a:t>Five Pilot Libraries</a:t>
            </a:r>
            <a:endParaRPr sz="3200" dirty="0">
              <a:solidFill>
                <a:schemeClr val="accent4"/>
              </a:solidFill>
            </a:endParaRPr>
          </a:p>
        </p:txBody>
      </p:sp>
      <p:pic>
        <p:nvPicPr>
          <p:cNvPr id="203" name="Google Shape;203;p5"/>
          <p:cNvPicPr preferRelativeResize="0">
            <a:picLocks noGrp="1"/>
          </p:cNvPicPr>
          <p:nvPr>
            <p:ph type="body" idx="1"/>
          </p:nvPr>
        </p:nvPicPr>
        <p:blipFill rotWithShape="1">
          <a:blip r:embed="rId3">
            <a:alphaModFix/>
          </a:blip>
          <a:srcRect/>
          <a:stretch/>
        </p:blipFill>
        <p:spPr>
          <a:xfrm>
            <a:off x="4348717" y="273844"/>
            <a:ext cx="4279744" cy="4576452"/>
          </a:xfrm>
          <a:prstGeom prst="rect">
            <a:avLst/>
          </a:prstGeom>
          <a:noFill/>
          <a:ln>
            <a:noFill/>
          </a:ln>
        </p:spPr>
      </p:pic>
      <p:sp>
        <p:nvSpPr>
          <p:cNvPr id="204" name="Google Shape;204;p5"/>
          <p:cNvSpPr txBox="1"/>
          <p:nvPr/>
        </p:nvSpPr>
        <p:spPr>
          <a:xfrm>
            <a:off x="1274843" y="1428748"/>
            <a:ext cx="2754897" cy="2833217"/>
          </a:xfrm>
          <a:prstGeom prst="rect">
            <a:avLst/>
          </a:prstGeom>
          <a:noFill/>
          <a:ln>
            <a:noFill/>
          </a:ln>
        </p:spPr>
        <p:txBody>
          <a:bodyPr spcFirstLastPara="1" wrap="square" lIns="68575" tIns="34275" rIns="68575" bIns="34275" anchor="t" anchorCtr="0">
            <a:normAutofit/>
          </a:bodyPr>
          <a:lstStyle/>
          <a:p>
            <a:pPr>
              <a:buClr>
                <a:schemeClr val="accent1"/>
              </a:buClr>
              <a:buSzPts val="2100"/>
            </a:pPr>
            <a:r>
              <a:rPr lang="en-US" sz="2800" dirty="0">
                <a:solidFill>
                  <a:srgbClr val="3F3F3F"/>
                </a:solidFill>
                <a:latin typeface="Calibri" panose="020F0502020204030204" pitchFamily="34" charset="0"/>
                <a:cs typeface="Calibri" panose="020F0502020204030204" pitchFamily="34" charset="0"/>
              </a:rPr>
              <a:t>Fresno</a:t>
            </a:r>
            <a:endParaRPr lang="en-US" sz="2800" dirty="0">
              <a:latin typeface="Calibri" panose="020F0502020204030204" pitchFamily="34" charset="0"/>
              <a:cs typeface="Calibri" panose="020F0502020204030204" pitchFamily="34" charset="0"/>
            </a:endParaRPr>
          </a:p>
          <a:p>
            <a:pPr marR="0" lvl="0" algn="l" rtl="0">
              <a:lnSpc>
                <a:spcPct val="100000"/>
              </a:lnSpc>
              <a:spcBef>
                <a:spcPts val="1000"/>
              </a:spcBef>
              <a:spcAft>
                <a:spcPts val="0"/>
              </a:spcAft>
              <a:buClr>
                <a:schemeClr val="accent1"/>
              </a:buClr>
              <a:buSzPts val="2100"/>
            </a:pPr>
            <a:r>
              <a:rPr lang="en-US" sz="2800" b="0" i="0" u="none" strike="noStrike" cap="none" dirty="0">
                <a:solidFill>
                  <a:srgbClr val="3F3F3F"/>
                </a:solidFill>
                <a:latin typeface="Calibri" panose="020F0502020204030204" pitchFamily="34" charset="0"/>
                <a:cs typeface="Calibri" panose="020F0502020204030204" pitchFamily="34" charset="0"/>
                <a:sym typeface="Arial"/>
              </a:rPr>
              <a:t>Grass Valley</a:t>
            </a:r>
          </a:p>
          <a:p>
            <a:pPr>
              <a:spcBef>
                <a:spcPts val="1000"/>
              </a:spcBef>
              <a:buClr>
                <a:schemeClr val="accent1"/>
              </a:buClr>
              <a:buSzPts val="2100"/>
            </a:pPr>
            <a:r>
              <a:rPr lang="en-US" sz="2800" dirty="0">
                <a:solidFill>
                  <a:srgbClr val="3F3F3F"/>
                </a:solidFill>
                <a:latin typeface="Calibri" panose="020F0502020204030204" pitchFamily="34" charset="0"/>
                <a:cs typeface="Calibri" panose="020F0502020204030204" pitchFamily="34" charset="0"/>
              </a:rPr>
              <a:t>San Jose</a:t>
            </a:r>
            <a:endParaRPr sz="2800" dirty="0">
              <a:latin typeface="Calibri" panose="020F0502020204030204" pitchFamily="34" charset="0"/>
              <a:cs typeface="Calibri" panose="020F0502020204030204" pitchFamily="34" charset="0"/>
            </a:endParaRPr>
          </a:p>
          <a:p>
            <a:pPr marR="0" lvl="0" algn="l" rtl="0">
              <a:lnSpc>
                <a:spcPct val="100000"/>
              </a:lnSpc>
              <a:spcBef>
                <a:spcPts val="1000"/>
              </a:spcBef>
              <a:spcAft>
                <a:spcPts val="0"/>
              </a:spcAft>
              <a:buClr>
                <a:schemeClr val="accent1"/>
              </a:buClr>
              <a:buSzPts val="2100"/>
            </a:pPr>
            <a:r>
              <a:rPr lang="en-US" sz="2800" b="0" i="0" u="none" strike="noStrike" cap="none" dirty="0">
                <a:solidFill>
                  <a:srgbClr val="3F3F3F"/>
                </a:solidFill>
                <a:latin typeface="Calibri" panose="020F0502020204030204" pitchFamily="34" charset="0"/>
                <a:cs typeface="Calibri" panose="020F0502020204030204" pitchFamily="34" charset="0"/>
                <a:sym typeface="Arial"/>
              </a:rPr>
              <a:t>Santa Barbara</a:t>
            </a:r>
          </a:p>
          <a:p>
            <a:pPr marR="0" lvl="0" algn="l" rtl="0">
              <a:lnSpc>
                <a:spcPct val="100000"/>
              </a:lnSpc>
              <a:spcBef>
                <a:spcPts val="1000"/>
              </a:spcBef>
              <a:spcAft>
                <a:spcPts val="0"/>
              </a:spcAft>
              <a:buClr>
                <a:schemeClr val="accent1"/>
              </a:buClr>
              <a:buSzPts val="2100"/>
            </a:pPr>
            <a:r>
              <a:rPr lang="en-US" sz="2800" dirty="0">
                <a:solidFill>
                  <a:srgbClr val="3F3F3F"/>
                </a:solidFill>
                <a:latin typeface="Calibri" panose="020F0502020204030204" pitchFamily="34" charset="0"/>
                <a:cs typeface="Calibri" panose="020F0502020204030204" pitchFamily="34" charset="0"/>
              </a:rPr>
              <a:t>Tulare</a:t>
            </a:r>
            <a:endParaRPr lang="en-US" sz="2800" dirty="0">
              <a:latin typeface="Calibri" panose="020F0502020204030204" pitchFamily="34" charset="0"/>
              <a:cs typeface="Calibri" panose="020F0502020204030204" pitchFamily="34" charset="0"/>
            </a:endParaRPr>
          </a:p>
          <a:p>
            <a:pPr marR="0" lvl="0" algn="l" rtl="0">
              <a:lnSpc>
                <a:spcPct val="100000"/>
              </a:lnSpc>
              <a:spcBef>
                <a:spcPts val="1000"/>
              </a:spcBef>
              <a:spcAft>
                <a:spcPts val="0"/>
              </a:spcAft>
              <a:buClr>
                <a:schemeClr val="accent1"/>
              </a:buClr>
              <a:buSzPts val="2100"/>
            </a:pPr>
            <a:endParaRPr sz="28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p:nvPr/>
        </p:nvSpPr>
        <p:spPr>
          <a:xfrm>
            <a:off x="243001" y="208670"/>
            <a:ext cx="8499789" cy="2879730"/>
          </a:xfrm>
          <a:prstGeom prst="rect">
            <a:avLst/>
          </a:prstGeom>
          <a:solidFill>
            <a:srgbClr val="D8D8D8"/>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1" name="Google Shape;231;p9"/>
          <p:cNvSpPr txBox="1">
            <a:spLocks noGrp="1"/>
          </p:cNvSpPr>
          <p:nvPr>
            <p:ph type="body" idx="3"/>
          </p:nvPr>
        </p:nvSpPr>
        <p:spPr>
          <a:xfrm>
            <a:off x="322106" y="3273521"/>
            <a:ext cx="8499789" cy="747522"/>
          </a:xfrm>
          <a:prstGeom prst="rect">
            <a:avLst/>
          </a:prstGeom>
          <a:noFill/>
          <a:ln>
            <a:noFill/>
          </a:ln>
        </p:spPr>
        <p:txBody>
          <a:bodyPr spcFirstLastPara="1" wrap="square" lIns="68575" tIns="34275" rIns="68575" bIns="34275" anchor="t" anchorCtr="0">
            <a:normAutofit/>
          </a:bodyPr>
          <a:lstStyle/>
          <a:p>
            <a:pPr marL="0" lvl="0" indent="0" algn="r" rtl="0">
              <a:lnSpc>
                <a:spcPct val="70000"/>
              </a:lnSpc>
              <a:spcBef>
                <a:spcPts val="800"/>
              </a:spcBef>
              <a:spcAft>
                <a:spcPts val="0"/>
              </a:spcAft>
              <a:buSzPts val="2100"/>
              <a:buNone/>
            </a:pPr>
            <a:r>
              <a:rPr lang="en-US" sz="2103" i="1" dirty="0"/>
              <a:t>GRASS VALLEY LIBRARY – ROYCE BRANCH</a:t>
            </a:r>
            <a:endParaRPr dirty="0"/>
          </a:p>
          <a:p>
            <a:pPr marL="0" lvl="0" indent="0" algn="r" rtl="0">
              <a:lnSpc>
                <a:spcPct val="70000"/>
              </a:lnSpc>
              <a:spcBef>
                <a:spcPts val="800"/>
              </a:spcBef>
              <a:spcAft>
                <a:spcPts val="0"/>
              </a:spcAft>
              <a:buSzPts val="2100"/>
              <a:buNone/>
            </a:pPr>
            <a:r>
              <a:rPr lang="en-US" sz="2103" i="1" dirty="0"/>
              <a:t>NEVADA COUNTY COMMUNITY LIBRARY</a:t>
            </a:r>
            <a:endParaRPr dirty="0"/>
          </a:p>
        </p:txBody>
      </p:sp>
      <p:sp>
        <p:nvSpPr>
          <p:cNvPr id="232" name="Google Shape;232;p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a:p>
        </p:txBody>
      </p:sp>
      <p:sp>
        <p:nvSpPr>
          <p:cNvPr id="234" name="Google Shape;234;p9"/>
          <p:cNvSpPr/>
          <p:nvPr/>
        </p:nvSpPr>
        <p:spPr>
          <a:xfrm>
            <a:off x="2655820" y="414338"/>
            <a:ext cx="1837076" cy="210740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5" name="Google Shape;235;p9"/>
          <p:cNvSpPr/>
          <p:nvPr/>
        </p:nvSpPr>
        <p:spPr>
          <a:xfrm>
            <a:off x="4721757" y="419300"/>
            <a:ext cx="1657350" cy="210740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36" name="Google Shape;236;p9" descr="A close up of a person wearing glasses&#10;&#10;Description automatically generated"/>
          <p:cNvPicPr preferRelativeResize="0"/>
          <p:nvPr/>
        </p:nvPicPr>
        <p:blipFill rotWithShape="1">
          <a:blip r:embed="rId3">
            <a:alphaModFix/>
          </a:blip>
          <a:srcRect t="10770"/>
          <a:stretch/>
        </p:blipFill>
        <p:spPr>
          <a:xfrm>
            <a:off x="2776780" y="522305"/>
            <a:ext cx="1591696" cy="1901396"/>
          </a:xfrm>
          <a:prstGeom prst="rect">
            <a:avLst/>
          </a:prstGeom>
          <a:noFill/>
          <a:ln>
            <a:noFill/>
          </a:ln>
        </p:spPr>
      </p:pic>
      <p:pic>
        <p:nvPicPr>
          <p:cNvPr id="237" name="Google Shape;237;p9" descr="A person posing for a picture&#10;&#10;Description automatically generated"/>
          <p:cNvPicPr preferRelativeResize="0"/>
          <p:nvPr/>
        </p:nvPicPr>
        <p:blipFill rotWithShape="1">
          <a:blip r:embed="rId4">
            <a:alphaModFix/>
          </a:blip>
          <a:srcRect b="11364"/>
          <a:stretch/>
        </p:blipFill>
        <p:spPr>
          <a:xfrm>
            <a:off x="4842455" y="522305"/>
            <a:ext cx="1430132" cy="1901396"/>
          </a:xfrm>
          <a:prstGeom prst="rect">
            <a:avLst/>
          </a:prstGeom>
          <a:noFill/>
          <a:ln>
            <a:noFill/>
          </a:ln>
        </p:spPr>
      </p:pic>
      <p:sp>
        <p:nvSpPr>
          <p:cNvPr id="238" name="Google Shape;238;p9"/>
          <p:cNvSpPr/>
          <p:nvPr/>
        </p:nvSpPr>
        <p:spPr>
          <a:xfrm>
            <a:off x="6607969" y="414338"/>
            <a:ext cx="1866962" cy="210740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39" name="Google Shape;239;p9" descr="A person standing in front of a book shelf&#10;&#10;Description automatically generated"/>
          <p:cNvPicPr preferRelativeResize="0"/>
          <p:nvPr/>
        </p:nvPicPr>
        <p:blipFill rotWithShape="1">
          <a:blip r:embed="rId5">
            <a:alphaModFix/>
          </a:blip>
          <a:srcRect l="9110" t="4529" r="8721"/>
          <a:stretch/>
        </p:blipFill>
        <p:spPr>
          <a:xfrm>
            <a:off x="6726785" y="517342"/>
            <a:ext cx="1629329" cy="1901396"/>
          </a:xfrm>
          <a:prstGeom prst="rect">
            <a:avLst/>
          </a:prstGeom>
          <a:noFill/>
          <a:ln>
            <a:noFill/>
          </a:ln>
        </p:spPr>
      </p:pic>
      <p:sp>
        <p:nvSpPr>
          <p:cNvPr id="240" name="Google Shape;240;p9"/>
          <p:cNvSpPr/>
          <p:nvPr/>
        </p:nvSpPr>
        <p:spPr>
          <a:xfrm>
            <a:off x="628650" y="414338"/>
            <a:ext cx="1756345" cy="210740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41" name="Google Shape;241;p9" descr="A person wearing glasses&#10;&#10;Description automatically generated"/>
          <p:cNvPicPr preferRelativeResize="0"/>
          <p:nvPr/>
        </p:nvPicPr>
        <p:blipFill rotWithShape="1">
          <a:blip r:embed="rId6">
            <a:alphaModFix/>
          </a:blip>
          <a:srcRect/>
          <a:stretch/>
        </p:blipFill>
        <p:spPr>
          <a:xfrm>
            <a:off x="711651" y="498350"/>
            <a:ext cx="1551576" cy="1904589"/>
          </a:xfrm>
          <a:prstGeom prst="rect">
            <a:avLst/>
          </a:prstGeom>
          <a:noFill/>
          <a:ln>
            <a:noFill/>
          </a:ln>
        </p:spPr>
      </p:pic>
      <p:sp>
        <p:nvSpPr>
          <p:cNvPr id="242" name="Google Shape;242;p9"/>
          <p:cNvSpPr txBox="1"/>
          <p:nvPr/>
        </p:nvSpPr>
        <p:spPr>
          <a:xfrm>
            <a:off x="512731" y="2692354"/>
            <a:ext cx="1906530" cy="278607"/>
          </a:xfrm>
          <a:prstGeom prst="rect">
            <a:avLst/>
          </a:prstGeom>
          <a:noFill/>
          <a:ln>
            <a:noFill/>
          </a:ln>
        </p:spPr>
        <p:txBody>
          <a:bodyPr spcFirstLastPara="1" wrap="square" lIns="68575" tIns="34275" rIns="68575" bIns="34275" anchor="t" anchorCtr="0">
            <a:normAutofit/>
          </a:bodyPr>
          <a:lstStyle/>
          <a:p>
            <a:pPr marL="0" marR="0" lvl="0" indent="0" algn="ctr" rtl="0">
              <a:lnSpc>
                <a:spcPct val="70000"/>
              </a:lnSpc>
              <a:spcBef>
                <a:spcPts val="0"/>
              </a:spcBef>
              <a:spcAft>
                <a:spcPts val="0"/>
              </a:spcAft>
              <a:buClr>
                <a:srgbClr val="000000"/>
              </a:buClr>
              <a:buSzPts val="1361"/>
              <a:buFont typeface="Arial"/>
              <a:buNone/>
            </a:pPr>
            <a:r>
              <a:rPr lang="en-US" sz="1600" b="1" i="1" u="none" strike="noStrike" cap="none" dirty="0">
                <a:solidFill>
                  <a:schemeClr val="accent4"/>
                </a:solidFill>
                <a:latin typeface="Calibri" panose="020F0502020204030204" pitchFamily="34" charset="0"/>
                <a:cs typeface="Calibri" panose="020F0502020204030204" pitchFamily="34" charset="0"/>
                <a:sym typeface="Arial"/>
              </a:rPr>
              <a:t>DONNA MORELLO </a:t>
            </a:r>
            <a:endParaRPr sz="1800" dirty="0">
              <a:latin typeface="Calibri" panose="020F0502020204030204" pitchFamily="34" charset="0"/>
              <a:cs typeface="Calibri" panose="020F0502020204030204" pitchFamily="34" charset="0"/>
            </a:endParaRPr>
          </a:p>
        </p:txBody>
      </p:sp>
      <p:sp>
        <p:nvSpPr>
          <p:cNvPr id="243" name="Google Shape;243;p9"/>
          <p:cNvSpPr txBox="1"/>
          <p:nvPr/>
        </p:nvSpPr>
        <p:spPr>
          <a:xfrm>
            <a:off x="2699487" y="2667016"/>
            <a:ext cx="1756345" cy="276111"/>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90000"/>
              </a:lnSpc>
              <a:spcBef>
                <a:spcPts val="0"/>
              </a:spcBef>
              <a:spcAft>
                <a:spcPts val="0"/>
              </a:spcAft>
              <a:buClr>
                <a:srgbClr val="000000"/>
              </a:buClr>
              <a:buSzPts val="1400"/>
              <a:buFont typeface="Arial"/>
              <a:buNone/>
            </a:pPr>
            <a:r>
              <a:rPr lang="en-US" sz="1600" b="1" i="1" dirty="0">
                <a:solidFill>
                  <a:schemeClr val="accent4"/>
                </a:solidFill>
                <a:latin typeface="Calibri" panose="020F0502020204030204" pitchFamily="34" charset="0"/>
                <a:cs typeface="Calibri" panose="020F0502020204030204" pitchFamily="34" charset="0"/>
              </a:rPr>
              <a:t>AMY RUTTEN</a:t>
            </a:r>
            <a:endParaRPr sz="1600" b="1" i="1" dirty="0">
              <a:solidFill>
                <a:schemeClr val="accent4"/>
              </a:solidFill>
              <a:latin typeface="Calibri" panose="020F0502020204030204" pitchFamily="34" charset="0"/>
              <a:cs typeface="Calibri" panose="020F0502020204030204" pitchFamily="34" charset="0"/>
            </a:endParaRPr>
          </a:p>
        </p:txBody>
      </p:sp>
      <p:sp>
        <p:nvSpPr>
          <p:cNvPr id="244" name="Google Shape;244;p9"/>
          <p:cNvSpPr txBox="1"/>
          <p:nvPr/>
        </p:nvSpPr>
        <p:spPr>
          <a:xfrm>
            <a:off x="4682893" y="2671604"/>
            <a:ext cx="1756345" cy="276111"/>
          </a:xfrm>
          <a:prstGeom prst="rect">
            <a:avLst/>
          </a:prstGeom>
          <a:noFill/>
          <a:ln>
            <a:noFill/>
          </a:ln>
        </p:spPr>
        <p:txBody>
          <a:bodyPr spcFirstLastPara="1" wrap="square" lIns="68575" tIns="34275" rIns="68575" bIns="34275" anchor="t" anchorCtr="0">
            <a:normAutofit lnSpcReduction="10000"/>
          </a:bodyPr>
          <a:lstStyle/>
          <a:p>
            <a:pPr algn="ctr">
              <a:lnSpc>
                <a:spcPct val="90000"/>
              </a:lnSpc>
              <a:buSzPts val="1400"/>
            </a:pPr>
            <a:r>
              <a:rPr lang="en-US" sz="1600" b="1" i="1" dirty="0">
                <a:solidFill>
                  <a:schemeClr val="accent4"/>
                </a:solidFill>
                <a:latin typeface="Calibri" panose="020F0502020204030204" pitchFamily="34" charset="0"/>
                <a:cs typeface="Calibri" panose="020F0502020204030204" pitchFamily="34" charset="0"/>
              </a:rPr>
              <a:t>RACHEL TUCKER</a:t>
            </a:r>
            <a:endParaRPr sz="1600" b="1" i="1" dirty="0">
              <a:solidFill>
                <a:schemeClr val="accent4"/>
              </a:solidFill>
              <a:latin typeface="Calibri" panose="020F0502020204030204" pitchFamily="34" charset="0"/>
              <a:cs typeface="Calibri" panose="020F0502020204030204" pitchFamily="34" charset="0"/>
            </a:endParaRPr>
          </a:p>
        </p:txBody>
      </p:sp>
      <p:sp>
        <p:nvSpPr>
          <p:cNvPr id="245" name="Google Shape;245;p9"/>
          <p:cNvSpPr txBox="1"/>
          <p:nvPr/>
        </p:nvSpPr>
        <p:spPr>
          <a:xfrm>
            <a:off x="6663277" y="2684726"/>
            <a:ext cx="1756345" cy="276111"/>
          </a:xfrm>
          <a:prstGeom prst="rect">
            <a:avLst/>
          </a:prstGeom>
          <a:noFill/>
          <a:ln>
            <a:noFill/>
          </a:ln>
        </p:spPr>
        <p:txBody>
          <a:bodyPr spcFirstLastPara="1" wrap="square" lIns="68575" tIns="34275" rIns="68575" bIns="34275" anchor="t" anchorCtr="0">
            <a:normAutofit/>
          </a:bodyPr>
          <a:lstStyle/>
          <a:p>
            <a:pPr marL="0" marR="0" lvl="0" indent="0" algn="ctr" rtl="0">
              <a:lnSpc>
                <a:spcPct val="70000"/>
              </a:lnSpc>
              <a:spcBef>
                <a:spcPts val="0"/>
              </a:spcBef>
              <a:spcAft>
                <a:spcPts val="0"/>
              </a:spcAft>
              <a:buClr>
                <a:srgbClr val="000000"/>
              </a:buClr>
              <a:buSzPts val="1361"/>
              <a:buFont typeface="Arial"/>
              <a:buNone/>
            </a:pPr>
            <a:r>
              <a:rPr lang="en-US" sz="1600" b="1" i="1" dirty="0">
                <a:solidFill>
                  <a:schemeClr val="accent4"/>
                </a:solidFill>
                <a:latin typeface="Calibri" panose="020F0502020204030204" pitchFamily="34" charset="0"/>
                <a:cs typeface="Calibri" panose="020F0502020204030204" pitchFamily="34" charset="0"/>
              </a:rPr>
              <a:t>MELLISA HANNUM</a:t>
            </a:r>
            <a:endParaRPr sz="1600" b="1" i="1" dirty="0">
              <a:solidFill>
                <a:schemeClr val="accent4"/>
              </a:solidFill>
              <a:latin typeface="Calibri" panose="020F0502020204030204" pitchFamily="34" charset="0"/>
              <a:cs typeface="Calibri" panose="020F0502020204030204" pitchFamily="34" charset="0"/>
            </a:endParaRPr>
          </a:p>
        </p:txBody>
      </p:sp>
      <p:pic>
        <p:nvPicPr>
          <p:cNvPr id="246" name="Google Shape;246;p9"/>
          <p:cNvPicPr preferRelativeResize="0"/>
          <p:nvPr/>
        </p:nvPicPr>
        <p:blipFill rotWithShape="1">
          <a:blip r:embed="rId7">
            <a:alphaModFix/>
          </a:blip>
          <a:srcRect/>
          <a:stretch/>
        </p:blipFill>
        <p:spPr>
          <a:xfrm>
            <a:off x="141283" y="3522457"/>
            <a:ext cx="2277978" cy="1518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0"/>
          <p:cNvSpPr txBox="1">
            <a:spLocks noGrp="1"/>
          </p:cNvSpPr>
          <p:nvPr>
            <p:ph type="body" idx="3"/>
          </p:nvPr>
        </p:nvSpPr>
        <p:spPr>
          <a:xfrm>
            <a:off x="300674" y="477969"/>
            <a:ext cx="3434895" cy="744779"/>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2100"/>
              <a:buNone/>
            </a:pPr>
            <a:r>
              <a:rPr lang="en-US" sz="3200" b="0" dirty="0"/>
              <a:t>Why Stay and Play?</a:t>
            </a:r>
            <a:endParaRPr sz="3200" b="0" dirty="0"/>
          </a:p>
        </p:txBody>
      </p:sp>
      <p:sp>
        <p:nvSpPr>
          <p:cNvPr id="253" name="Google Shape;253;p1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a:p>
        </p:txBody>
      </p:sp>
      <p:pic>
        <p:nvPicPr>
          <p:cNvPr id="255" name="Google Shape;255;p10"/>
          <p:cNvPicPr preferRelativeResize="0"/>
          <p:nvPr/>
        </p:nvPicPr>
        <p:blipFill rotWithShape="1">
          <a:blip r:embed="rId3">
            <a:alphaModFix/>
          </a:blip>
          <a:srcRect/>
          <a:stretch/>
        </p:blipFill>
        <p:spPr>
          <a:xfrm>
            <a:off x="3956396" y="457200"/>
            <a:ext cx="4865499" cy="3649124"/>
          </a:xfrm>
          <a:prstGeom prst="rect">
            <a:avLst/>
          </a:prstGeom>
          <a:noFill/>
          <a:ln>
            <a:noFill/>
          </a:ln>
        </p:spPr>
      </p:pic>
      <p:pic>
        <p:nvPicPr>
          <p:cNvPr id="256" name="Google Shape;256;p10" descr="A person holding a baby&#10;&#10;Description automatically generated"/>
          <p:cNvPicPr preferRelativeResize="0"/>
          <p:nvPr/>
        </p:nvPicPr>
        <p:blipFill rotWithShape="1">
          <a:blip r:embed="rId4">
            <a:alphaModFix/>
          </a:blip>
          <a:srcRect/>
          <a:stretch/>
        </p:blipFill>
        <p:spPr>
          <a:xfrm>
            <a:off x="305031" y="1659374"/>
            <a:ext cx="3434895" cy="244870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1092</TotalTime>
  <Words>1755</Words>
  <Application>Microsoft Macintosh PowerPoint</Application>
  <PresentationFormat>On-screen Show (16:9)</PresentationFormat>
  <Paragraphs>248</Paragraphs>
  <Slides>32</Slides>
  <Notes>32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Calibri</vt:lpstr>
      <vt:lpstr>Libre Franklin</vt:lpstr>
      <vt:lpstr>Arial</vt:lpstr>
      <vt:lpstr>Office Theme</vt:lpstr>
      <vt:lpstr>Simple Light</vt:lpstr>
      <vt:lpstr>Welcome</vt:lpstr>
      <vt:lpstr>Welcome from the California State Library</vt:lpstr>
      <vt:lpstr>Stay &amp; Play Pilot Project Overview</vt:lpstr>
      <vt:lpstr>Family Friend and Neighbor (FFN):</vt:lpstr>
      <vt:lpstr>Brief Background </vt:lpstr>
      <vt:lpstr>PowerPoint Presentation</vt:lpstr>
      <vt:lpstr>Five Pilot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Julie Weatherston</dc:creator>
  <cp:lastModifiedBy>Julie Weatherston</cp:lastModifiedBy>
  <cp:revision>12</cp:revision>
  <cp:lastPrinted>2020-08-12T16:41:43Z</cp:lastPrinted>
  <dcterms:created xsi:type="dcterms:W3CDTF">2020-08-11T22:38:42Z</dcterms:created>
  <dcterms:modified xsi:type="dcterms:W3CDTF">2020-08-12T16:51:40Z</dcterms:modified>
</cp:coreProperties>
</file>